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8" r:id="rId2"/>
    <p:sldId id="293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</p:sldIdLst>
  <p:sldSz cx="10691813" cy="7559675"/>
  <p:notesSz cx="9144000" cy="6858000"/>
  <p:embeddedFontLst>
    <p:embeddedFont>
      <p:font typeface="Twinkl" pitchFamily="2" charset="0"/>
      <p:regular r:id="rId18"/>
      <p:bold r:id="rId19"/>
    </p:embeddedFont>
  </p:embeddedFontLst>
  <p:defaultTextStyle>
    <a:defPPr>
      <a:defRPr lang="en-US"/>
    </a:defPPr>
    <a:lvl1pPr marL="0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373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744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117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489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6860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233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49605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0977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  <p15:guide id="4" pos="429" userDrawn="1">
          <p15:clr>
            <a:srgbClr val="A4A3A4"/>
          </p15:clr>
        </p15:guide>
        <p15:guide id="5" orient="horz" pos="4331" userDrawn="1">
          <p15:clr>
            <a:srgbClr val="A4A3A4"/>
          </p15:clr>
        </p15:guide>
        <p15:guide id="6" pos="6300" userDrawn="1">
          <p15:clr>
            <a:srgbClr val="A4A3A4"/>
          </p15:clr>
        </p15:guide>
        <p15:guide id="7" orient="horz" pos="408" userDrawn="1">
          <p15:clr>
            <a:srgbClr val="A4A3A4"/>
          </p15:clr>
        </p15:guide>
        <p15:guide id="8" pos="568" userDrawn="1">
          <p15:clr>
            <a:srgbClr val="A4A3A4"/>
          </p15:clr>
        </p15:guide>
        <p15:guide id="9" orient="horz" pos="567" userDrawn="1">
          <p15:clr>
            <a:srgbClr val="A4A3A4"/>
          </p15:clr>
        </p15:guide>
        <p15:guide id="10" orient="horz" pos="4195" userDrawn="1">
          <p15:clr>
            <a:srgbClr val="A4A3A4"/>
          </p15:clr>
        </p15:guide>
        <p15:guide id="11" pos="61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0DB"/>
    <a:srgbClr val="CACAE5"/>
    <a:srgbClr val="493584"/>
    <a:srgbClr val="6C388B"/>
    <a:srgbClr val="9ED6EB"/>
    <a:srgbClr val="E50A7E"/>
    <a:srgbClr val="FFFFFF"/>
    <a:srgbClr val="EB6099"/>
    <a:srgbClr val="86CCCE"/>
    <a:srgbClr val="32B3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1248" y="48"/>
      </p:cViewPr>
      <p:guideLst>
        <p:guide orient="horz" pos="2381"/>
        <p:guide pos="3368"/>
        <p:guide pos="429"/>
        <p:guide orient="horz" pos="4331"/>
        <p:guide pos="6300"/>
        <p:guide orient="horz" pos="408"/>
        <p:guide pos="568"/>
        <p:guide orient="horz" pos="567"/>
        <p:guide orient="horz" pos="4195"/>
        <p:guide pos="615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8" d="100"/>
          <a:sy n="68" d="100"/>
        </p:scale>
        <p:origin x="129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06/06/2025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06/06/2025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373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744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117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489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6860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233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49605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0977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838046" y="6130871"/>
            <a:ext cx="1015722" cy="609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534589" y="540000"/>
            <a:ext cx="9617223" cy="6479675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8937" y="6320907"/>
            <a:ext cx="674079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34588" y="3230261"/>
            <a:ext cx="9617223" cy="3789414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34588" y="540000"/>
            <a:ext cx="9617223" cy="241739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534589" y="540000"/>
            <a:ext cx="9617223" cy="6479675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175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5425" y="6830082"/>
            <a:ext cx="674079" cy="640135"/>
          </a:xfrm>
          <a:prstGeom prst="rect">
            <a:avLst/>
          </a:prstGeom>
        </p:spPr>
      </p:pic>
      <p:sp>
        <p:nvSpPr>
          <p:cNvPr id="5" name="Rectangle 4">
            <a:hlinkClick r:id="rId3"/>
          </p:cNvPr>
          <p:cNvSpPr/>
          <p:nvPr userDrawn="1"/>
        </p:nvSpPr>
        <p:spPr>
          <a:xfrm>
            <a:off x="4838046" y="3475034"/>
            <a:ext cx="1015722" cy="609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2645" y="766467"/>
            <a:ext cx="9546524" cy="1268696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645" y="2157657"/>
            <a:ext cx="9546524" cy="4836793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3" r:id="rId3"/>
    <p:sldLayoutId id="2147483669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planit-science-primary-teaching-resources/planit-science-primary-teaching-resources-y1/planit-science-primary-teaching-resources-y1-plant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9.jpeg"/><Relationship Id="rId3" Type="http://schemas.openxmlformats.org/officeDocument/2006/relationships/image" Target="../media/image26.tiff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28.tiff"/><Relationship Id="rId15" Type="http://schemas.openxmlformats.org/officeDocument/2006/relationships/image" Target="../media/image31.png"/><Relationship Id="rId10" Type="http://schemas.openxmlformats.org/officeDocument/2006/relationships/image" Target="../media/image17.png"/><Relationship Id="rId4" Type="http://schemas.openxmlformats.org/officeDocument/2006/relationships/image" Target="../media/image27.tiff"/><Relationship Id="rId9" Type="http://schemas.openxmlformats.org/officeDocument/2006/relationships/image" Target="../media/image16.png"/><Relationship Id="rId14" Type="http://schemas.openxmlformats.org/officeDocument/2006/relationships/image" Target="../media/image30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41.tiff"/><Relationship Id="rId3" Type="http://schemas.openxmlformats.org/officeDocument/2006/relationships/image" Target="../media/image33.tiff"/><Relationship Id="rId21" Type="http://schemas.openxmlformats.org/officeDocument/2006/relationships/image" Target="../media/image31.png"/><Relationship Id="rId7" Type="http://schemas.openxmlformats.org/officeDocument/2006/relationships/image" Target="../media/image37.jpeg"/><Relationship Id="rId12" Type="http://schemas.openxmlformats.org/officeDocument/2006/relationships/image" Target="../media/image17.png"/><Relationship Id="rId17" Type="http://schemas.openxmlformats.org/officeDocument/2006/relationships/image" Target="../media/image40.tiff"/><Relationship Id="rId2" Type="http://schemas.openxmlformats.org/officeDocument/2006/relationships/image" Target="../media/image32.png"/><Relationship Id="rId16" Type="http://schemas.openxmlformats.org/officeDocument/2006/relationships/image" Target="../media/image39.tiff"/><Relationship Id="rId20" Type="http://schemas.openxmlformats.org/officeDocument/2006/relationships/image" Target="../media/image43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tiff"/><Relationship Id="rId11" Type="http://schemas.openxmlformats.org/officeDocument/2006/relationships/image" Target="../media/image16.png"/><Relationship Id="rId5" Type="http://schemas.openxmlformats.org/officeDocument/2006/relationships/image" Target="../media/image35.tiff"/><Relationship Id="rId15" Type="http://schemas.openxmlformats.org/officeDocument/2006/relationships/image" Target="../media/image38.tiff"/><Relationship Id="rId10" Type="http://schemas.openxmlformats.org/officeDocument/2006/relationships/image" Target="../media/image15.png"/><Relationship Id="rId19" Type="http://schemas.openxmlformats.org/officeDocument/2006/relationships/image" Target="../media/image42.tiff"/><Relationship Id="rId4" Type="http://schemas.openxmlformats.org/officeDocument/2006/relationships/image" Target="../media/image34.tiff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45.jpeg"/><Relationship Id="rId4" Type="http://schemas.openxmlformats.org/officeDocument/2006/relationships/image" Target="../media/image15.png"/><Relationship Id="rId9" Type="http://schemas.openxmlformats.org/officeDocument/2006/relationships/image" Target="../media/image4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47.jpeg"/><Relationship Id="rId4" Type="http://schemas.openxmlformats.org/officeDocument/2006/relationships/image" Target="../media/image15.png"/><Relationship Id="rId9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49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51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54.jpeg"/><Relationship Id="rId4" Type="http://schemas.openxmlformats.org/officeDocument/2006/relationships/image" Target="../media/image15.png"/><Relationship Id="rId9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6.jpeg"/><Relationship Id="rId7" Type="http://schemas.openxmlformats.org/officeDocument/2006/relationships/image" Target="../media/image1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60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59.tiff"/><Relationship Id="rId5" Type="http://schemas.openxmlformats.org/officeDocument/2006/relationships/image" Target="../media/image16.png"/><Relationship Id="rId10" Type="http://schemas.openxmlformats.org/officeDocument/2006/relationships/image" Target="../media/image58.jpeg"/><Relationship Id="rId4" Type="http://schemas.openxmlformats.org/officeDocument/2006/relationships/image" Target="../media/image15.png"/><Relationship Id="rId9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65.jpeg"/><Relationship Id="rId3" Type="http://schemas.openxmlformats.org/officeDocument/2006/relationships/image" Target="../media/image62.tiff"/><Relationship Id="rId7" Type="http://schemas.openxmlformats.org/officeDocument/2006/relationships/image" Target="../media/image16.png"/><Relationship Id="rId12" Type="http://schemas.openxmlformats.org/officeDocument/2006/relationships/image" Target="../media/image64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63.jpe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4B6565A1-77FE-EC48-B5FC-30BBDB3D8108}"/>
              </a:ext>
            </a:extLst>
          </p:cNvPr>
          <p:cNvSpPr/>
          <p:nvPr/>
        </p:nvSpPr>
        <p:spPr>
          <a:xfrm>
            <a:off x="9927771" y="6732362"/>
            <a:ext cx="624114" cy="725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800D732D-7303-A24B-859E-F684B6B269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50" y="735750"/>
            <a:ext cx="9352667" cy="5260876"/>
          </a:xfrm>
          <a:prstGeom prst="roundRect">
            <a:avLst>
              <a:gd name="adj" fmla="val 6843"/>
            </a:avLst>
          </a:prstGeom>
        </p:spPr>
      </p:pic>
      <p:sp>
        <p:nvSpPr>
          <p:cNvPr id="43" name="Round Same-side Corner of Rectangle 42">
            <a:extLst>
              <a:ext uri="{FF2B5EF4-FFF2-40B4-BE49-F238E27FC236}">
                <a16:creationId xmlns:a16="http://schemas.microsoft.com/office/drawing/2014/main" id="{18EA5D40-549A-4245-8C1E-AB4C36CD441C}"/>
              </a:ext>
            </a:extLst>
          </p:cNvPr>
          <p:cNvSpPr/>
          <p:nvPr/>
        </p:nvSpPr>
        <p:spPr>
          <a:xfrm rot="10800000">
            <a:off x="652949" y="5276977"/>
            <a:ext cx="9352667" cy="1595626"/>
          </a:xfrm>
          <a:prstGeom prst="round2SameRect">
            <a:avLst/>
          </a:prstGeom>
          <a:solidFill>
            <a:srgbClr val="966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7795F93-B3B0-8840-816E-450CDE0D1F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8755" y="1223045"/>
            <a:ext cx="4385033" cy="62000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F5C43E-A975-3041-9EE4-5167FDA82FF9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Remember It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B438AA9-FF72-8E41-8231-EAFC47A5B1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1"/>
          <a:stretch/>
        </p:blipFill>
        <p:spPr>
          <a:xfrm>
            <a:off x="843995" y="4519350"/>
            <a:ext cx="2684714" cy="1757986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30B43375-F905-1749-8EEA-E6F042C090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5924" y="5870403"/>
            <a:ext cx="2684714" cy="1007049"/>
          </a:xfrm>
          <a:prstGeom prst="rect">
            <a:avLst/>
          </a:prstGeom>
        </p:spPr>
      </p:pic>
      <p:grpSp>
        <p:nvGrpSpPr>
          <p:cNvPr id="8" name="fruit zoom">
            <a:extLst>
              <a:ext uri="{FF2B5EF4-FFF2-40B4-BE49-F238E27FC236}">
                <a16:creationId xmlns:a16="http://schemas.microsoft.com/office/drawing/2014/main" id="{6A7120B0-8356-B94F-B7D5-4ED0902B8667}"/>
              </a:ext>
            </a:extLst>
          </p:cNvPr>
          <p:cNvGrpSpPr/>
          <p:nvPr/>
        </p:nvGrpSpPr>
        <p:grpSpPr>
          <a:xfrm>
            <a:off x="1503785" y="4659778"/>
            <a:ext cx="3200528" cy="1790652"/>
            <a:chOff x="1503785" y="4659778"/>
            <a:chExt cx="3200528" cy="179065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923EE8F-1A96-7045-9D64-72012FE7EBE6}"/>
                </a:ext>
              </a:extLst>
            </p:cNvPr>
            <p:cNvSpPr/>
            <p:nvPr/>
          </p:nvSpPr>
          <p:spPr>
            <a:xfrm>
              <a:off x="4257316" y="4659778"/>
              <a:ext cx="446997" cy="446997"/>
            </a:xfrm>
            <a:prstGeom prst="ellipse">
              <a:avLst/>
            </a:prstGeom>
            <a:noFill/>
            <a:ln w="4445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274DB6F-3D0C-2444-81FD-2C8641FDA0D7}"/>
                </a:ext>
              </a:extLst>
            </p:cNvPr>
            <p:cNvCxnSpPr>
              <a:cxnSpLocks/>
              <a:stCxn id="12" idx="0"/>
              <a:endCxn id="9" idx="2"/>
            </p:cNvCxnSpPr>
            <p:nvPr/>
          </p:nvCxnSpPr>
          <p:spPr>
            <a:xfrm flipV="1">
              <a:off x="2292267" y="4883277"/>
              <a:ext cx="1965049" cy="43510"/>
            </a:xfrm>
            <a:prstGeom prst="line">
              <a:avLst/>
            </a:prstGeom>
            <a:ln w="539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10177DC-DE34-D54D-B9EA-BAA1AC59B75C}"/>
                </a:ext>
              </a:extLst>
            </p:cNvPr>
            <p:cNvSpPr/>
            <p:nvPr/>
          </p:nvSpPr>
          <p:spPr>
            <a:xfrm>
              <a:off x="1503785" y="4901848"/>
              <a:ext cx="1579994" cy="1548582"/>
            </a:xfrm>
            <a:prstGeom prst="ellipse">
              <a:avLst/>
            </a:prstGeom>
            <a:solidFill>
              <a:srgbClr val="9DDBFA"/>
            </a:solidFill>
            <a:ln w="508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7128CB7-B630-CB4E-AD55-26BB93BC8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41769" y="4926787"/>
              <a:ext cx="1500996" cy="1462639"/>
            </a:xfrm>
            <a:prstGeom prst="ellipse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3AF615F-FFB7-D448-99DA-CE4CD07523E9}"/>
                </a:ext>
              </a:extLst>
            </p:cNvPr>
            <p:cNvCxnSpPr>
              <a:cxnSpLocks/>
              <a:stCxn id="11" idx="5"/>
              <a:endCxn id="9" idx="3"/>
            </p:cNvCxnSpPr>
            <p:nvPr/>
          </p:nvCxnSpPr>
          <p:spPr>
            <a:xfrm flipV="1">
              <a:off x="2852394" y="5041314"/>
              <a:ext cx="1470383" cy="1182331"/>
            </a:xfrm>
            <a:prstGeom prst="line">
              <a:avLst/>
            </a:prstGeom>
            <a:ln w="539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flower zoom">
            <a:extLst>
              <a:ext uri="{FF2B5EF4-FFF2-40B4-BE49-F238E27FC236}">
                <a16:creationId xmlns:a16="http://schemas.microsoft.com/office/drawing/2014/main" id="{63C28E56-01C3-BA4D-8AC6-21A117568018}"/>
              </a:ext>
            </a:extLst>
          </p:cNvPr>
          <p:cNvGrpSpPr/>
          <p:nvPr/>
        </p:nvGrpSpPr>
        <p:grpSpPr>
          <a:xfrm>
            <a:off x="907321" y="2522572"/>
            <a:ext cx="3555919" cy="1923748"/>
            <a:chOff x="907321" y="2522572"/>
            <a:chExt cx="3555919" cy="19237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8DBA702-9B07-ED4F-B80D-4E86354EA312}"/>
                </a:ext>
              </a:extLst>
            </p:cNvPr>
            <p:cNvSpPr/>
            <p:nvPr/>
          </p:nvSpPr>
          <p:spPr>
            <a:xfrm>
              <a:off x="4016243" y="3999323"/>
              <a:ext cx="446997" cy="446997"/>
            </a:xfrm>
            <a:prstGeom prst="ellipse">
              <a:avLst/>
            </a:prstGeom>
            <a:noFill/>
            <a:ln w="444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72C6F1A-4A9E-AD42-9E85-271EAEEAA0A2}"/>
                </a:ext>
              </a:extLst>
            </p:cNvPr>
            <p:cNvCxnSpPr>
              <a:cxnSpLocks/>
              <a:stCxn id="18" idx="4"/>
              <a:endCxn id="15" idx="2"/>
            </p:cNvCxnSpPr>
            <p:nvPr/>
          </p:nvCxnSpPr>
          <p:spPr>
            <a:xfrm>
              <a:off x="1697318" y="4102566"/>
              <a:ext cx="2318925" cy="120256"/>
            </a:xfrm>
            <a:prstGeom prst="line">
              <a:avLst/>
            </a:prstGeom>
            <a:ln w="539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434BDA-02FD-EE4B-8DE0-6518724F6F77}"/>
                </a:ext>
              </a:extLst>
            </p:cNvPr>
            <p:cNvCxnSpPr>
              <a:cxnSpLocks/>
              <a:stCxn id="19" idx="7"/>
              <a:endCxn id="15" idx="1"/>
            </p:cNvCxnSpPr>
            <p:nvPr/>
          </p:nvCxnSpPr>
          <p:spPr>
            <a:xfrm>
              <a:off x="2254106" y="2768891"/>
              <a:ext cx="1827598" cy="1295893"/>
            </a:xfrm>
            <a:prstGeom prst="line">
              <a:avLst/>
            </a:prstGeom>
            <a:ln w="539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8050CBD-7DC4-E54E-A4E6-DEA9666FC146}"/>
                </a:ext>
              </a:extLst>
            </p:cNvPr>
            <p:cNvSpPr/>
            <p:nvPr/>
          </p:nvSpPr>
          <p:spPr>
            <a:xfrm>
              <a:off x="907321" y="2522572"/>
              <a:ext cx="1579994" cy="1579994"/>
            </a:xfrm>
            <a:prstGeom prst="ellipse">
              <a:avLst/>
            </a:prstGeom>
            <a:solidFill>
              <a:srgbClr val="9DDBFA"/>
            </a:solidFill>
            <a:ln w="508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Picture 1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1EC955B-70A5-8F4F-8313-BEC5CC1E9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0744" y="2543652"/>
              <a:ext cx="1550415" cy="1538026"/>
            </a:xfrm>
            <a:prstGeom prst="ellipse">
              <a:avLst/>
            </a:prstGeom>
          </p:spPr>
        </p:pic>
      </p:grpSp>
      <p:grpSp>
        <p:nvGrpSpPr>
          <p:cNvPr id="20" name="root zoom">
            <a:extLst>
              <a:ext uri="{FF2B5EF4-FFF2-40B4-BE49-F238E27FC236}">
                <a16:creationId xmlns:a16="http://schemas.microsoft.com/office/drawing/2014/main" id="{18C0AEF8-1854-2F42-A88A-FEA143E69833}"/>
              </a:ext>
            </a:extLst>
          </p:cNvPr>
          <p:cNvGrpSpPr/>
          <p:nvPr/>
        </p:nvGrpSpPr>
        <p:grpSpPr>
          <a:xfrm>
            <a:off x="4725988" y="5157201"/>
            <a:ext cx="4630701" cy="1579994"/>
            <a:chOff x="4907310" y="5131730"/>
            <a:chExt cx="4630701" cy="157999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7D7E9C-13F2-A643-A230-7D4D2A0E7E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9703" y="5174136"/>
              <a:ext cx="3206709" cy="848068"/>
            </a:xfrm>
            <a:prstGeom prst="line">
              <a:avLst/>
            </a:prstGeom>
            <a:ln w="53975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12C0CB0-BCA3-5845-A010-2F037989E560}"/>
                </a:ext>
              </a:extLst>
            </p:cNvPr>
            <p:cNvCxnSpPr>
              <a:cxnSpLocks/>
            </p:cNvCxnSpPr>
            <p:nvPr/>
          </p:nvCxnSpPr>
          <p:spPr>
            <a:xfrm>
              <a:off x="5325893" y="6149340"/>
              <a:ext cx="3437361" cy="562384"/>
            </a:xfrm>
            <a:prstGeom prst="line">
              <a:avLst/>
            </a:prstGeom>
            <a:ln w="53975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26CE9A2-5916-C244-92B1-6E8A777EBC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83574" y="5153740"/>
              <a:ext cx="1540448" cy="1540747"/>
            </a:xfrm>
            <a:prstGeom prst="ellipse">
              <a:avLst/>
            </a:prstGeom>
          </p:spPr>
        </p:pic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4DB135-E136-8947-A2B0-CC73986A2AED}"/>
                </a:ext>
              </a:extLst>
            </p:cNvPr>
            <p:cNvSpPr/>
            <p:nvPr/>
          </p:nvSpPr>
          <p:spPr>
            <a:xfrm>
              <a:off x="7958017" y="5131730"/>
              <a:ext cx="1579994" cy="1579994"/>
            </a:xfrm>
            <a:prstGeom prst="ellipse">
              <a:avLst/>
            </a:prstGeom>
            <a:noFill/>
            <a:ln w="508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70E6778-4313-364F-893C-2DA7451AE61A}"/>
                </a:ext>
              </a:extLst>
            </p:cNvPr>
            <p:cNvSpPr/>
            <p:nvPr/>
          </p:nvSpPr>
          <p:spPr>
            <a:xfrm>
              <a:off x="4907310" y="5842275"/>
              <a:ext cx="446997" cy="446997"/>
            </a:xfrm>
            <a:prstGeom prst="ellipse">
              <a:avLst/>
            </a:prstGeom>
            <a:noFill/>
            <a:ln w="444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stem zoom">
            <a:extLst>
              <a:ext uri="{FF2B5EF4-FFF2-40B4-BE49-F238E27FC236}">
                <a16:creationId xmlns:a16="http://schemas.microsoft.com/office/drawing/2014/main" id="{C87AFC9F-8527-A741-9FC1-65E298A794B1}"/>
              </a:ext>
            </a:extLst>
          </p:cNvPr>
          <p:cNvGrpSpPr/>
          <p:nvPr/>
        </p:nvGrpSpPr>
        <p:grpSpPr>
          <a:xfrm>
            <a:off x="4929117" y="3512971"/>
            <a:ext cx="3962945" cy="1936229"/>
            <a:chOff x="4929117" y="3464203"/>
            <a:chExt cx="3962945" cy="1936229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EC5E1C7-CC76-5544-BDFB-F10018F53D14}"/>
                </a:ext>
              </a:extLst>
            </p:cNvPr>
            <p:cNvCxnSpPr>
              <a:cxnSpLocks/>
              <a:stCxn id="31" idx="7"/>
              <a:endCxn id="30" idx="1"/>
            </p:cNvCxnSpPr>
            <p:nvPr/>
          </p:nvCxnSpPr>
          <p:spPr>
            <a:xfrm flipV="1">
              <a:off x="5310653" y="3714517"/>
              <a:ext cx="2240953" cy="1304379"/>
            </a:xfrm>
            <a:prstGeom prst="line">
              <a:avLst/>
            </a:prstGeom>
            <a:ln w="53975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21437E1-DBB6-B64D-8252-BA54CADA7991}"/>
                </a:ext>
              </a:extLst>
            </p:cNvPr>
            <p:cNvCxnSpPr>
              <a:cxnSpLocks/>
              <a:stCxn id="31" idx="6"/>
              <a:endCxn id="30" idx="4"/>
            </p:cNvCxnSpPr>
            <p:nvPr/>
          </p:nvCxnSpPr>
          <p:spPr>
            <a:xfrm flipV="1">
              <a:off x="5376114" y="5013389"/>
              <a:ext cx="2725258" cy="163545"/>
            </a:xfrm>
            <a:prstGeom prst="line">
              <a:avLst/>
            </a:prstGeom>
            <a:ln w="53975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5149606-D883-A74B-9A60-91DBEDC9CF56}"/>
                </a:ext>
              </a:extLst>
            </p:cNvPr>
            <p:cNvSpPr/>
            <p:nvPr/>
          </p:nvSpPr>
          <p:spPr>
            <a:xfrm>
              <a:off x="7312067" y="3464203"/>
              <a:ext cx="1579995" cy="1579995"/>
            </a:xfrm>
            <a:prstGeom prst="ellipse">
              <a:avLst/>
            </a:prstGeom>
            <a:solidFill>
              <a:srgbClr val="9DDBFA"/>
            </a:solidFill>
            <a:ln w="508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120AAB0-C9AD-8D46-BF1C-C56DCC9B50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23886" y="3491666"/>
              <a:ext cx="1554971" cy="1521723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8B997AA-7618-AE43-89C3-00ED9C2A47C6}"/>
                </a:ext>
              </a:extLst>
            </p:cNvPr>
            <p:cNvSpPr/>
            <p:nvPr/>
          </p:nvSpPr>
          <p:spPr>
            <a:xfrm>
              <a:off x="4929117" y="4953435"/>
              <a:ext cx="446997" cy="446997"/>
            </a:xfrm>
            <a:prstGeom prst="ellipse">
              <a:avLst/>
            </a:prstGeom>
            <a:noFill/>
            <a:ln w="444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leaf zoom">
            <a:extLst>
              <a:ext uri="{FF2B5EF4-FFF2-40B4-BE49-F238E27FC236}">
                <a16:creationId xmlns:a16="http://schemas.microsoft.com/office/drawing/2014/main" id="{A79A168C-4981-3040-9EA0-7FE85E25CCB1}"/>
              </a:ext>
            </a:extLst>
          </p:cNvPr>
          <p:cNvGrpSpPr/>
          <p:nvPr/>
        </p:nvGrpSpPr>
        <p:grpSpPr>
          <a:xfrm>
            <a:off x="5434000" y="2127252"/>
            <a:ext cx="4436596" cy="1507627"/>
            <a:chOff x="5375041" y="2034454"/>
            <a:chExt cx="4436596" cy="150762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363B32B-24EB-1E40-9908-9DCB08885637}"/>
                </a:ext>
              </a:extLst>
            </p:cNvPr>
            <p:cNvCxnSpPr>
              <a:cxnSpLocks/>
              <a:stCxn id="35" idx="6"/>
            </p:cNvCxnSpPr>
            <p:nvPr/>
          </p:nvCxnSpPr>
          <p:spPr>
            <a:xfrm flipV="1">
              <a:off x="5822038" y="2073856"/>
              <a:ext cx="3081730" cy="614204"/>
            </a:xfrm>
            <a:prstGeom prst="line">
              <a:avLst/>
            </a:prstGeom>
            <a:ln w="539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15FF4B2-6624-7047-84A6-378CE7671DE6}"/>
                </a:ext>
              </a:extLst>
            </p:cNvPr>
            <p:cNvCxnSpPr>
              <a:cxnSpLocks/>
              <a:endCxn id="36" idx="4"/>
            </p:cNvCxnSpPr>
            <p:nvPr/>
          </p:nvCxnSpPr>
          <p:spPr>
            <a:xfrm>
              <a:off x="5822038" y="2794537"/>
              <a:ext cx="3235786" cy="747544"/>
            </a:xfrm>
            <a:prstGeom prst="line">
              <a:avLst/>
            </a:prstGeom>
            <a:ln w="539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509DFEB-886D-0645-97D1-B68F3CCDA943}"/>
                </a:ext>
              </a:extLst>
            </p:cNvPr>
            <p:cNvSpPr/>
            <p:nvPr/>
          </p:nvSpPr>
          <p:spPr>
            <a:xfrm>
              <a:off x="5375041" y="2464561"/>
              <a:ext cx="446997" cy="446997"/>
            </a:xfrm>
            <a:prstGeom prst="ellipse">
              <a:avLst/>
            </a:prstGeom>
            <a:noFill/>
            <a:ln w="444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A981C6E-5E4A-364B-859A-DDE2A8D4C8CA}"/>
                </a:ext>
              </a:extLst>
            </p:cNvPr>
            <p:cNvSpPr/>
            <p:nvPr/>
          </p:nvSpPr>
          <p:spPr>
            <a:xfrm>
              <a:off x="8304010" y="2034454"/>
              <a:ext cx="1507627" cy="1507627"/>
            </a:xfrm>
            <a:prstGeom prst="ellipse">
              <a:avLst/>
            </a:prstGeom>
            <a:solidFill>
              <a:srgbClr val="9DDBFA"/>
            </a:solidFill>
            <a:ln w="508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B498826-0D44-2442-BA37-2C7FE6B2F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76850" y="2114323"/>
              <a:ext cx="1513293" cy="1403978"/>
            </a:xfrm>
            <a:prstGeom prst="ellipse">
              <a:avLst/>
            </a:prstGeom>
            <a:ln>
              <a:noFill/>
            </a:ln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1655769-7D1B-2E4F-A806-63A8736561BE}"/>
              </a:ext>
            </a:extLst>
          </p:cNvPr>
          <p:cNvSpPr txBox="1"/>
          <p:nvPr/>
        </p:nvSpPr>
        <p:spPr>
          <a:xfrm>
            <a:off x="1544390" y="6425816"/>
            <a:ext cx="1228645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fruit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062B84-12A6-514C-B6D0-947743242FFF}"/>
              </a:ext>
            </a:extLst>
          </p:cNvPr>
          <p:cNvSpPr txBox="1"/>
          <p:nvPr/>
        </p:nvSpPr>
        <p:spPr>
          <a:xfrm>
            <a:off x="999946" y="4126582"/>
            <a:ext cx="1228645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flowers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06FC35-F535-5944-9978-CBC0911CEC0C}"/>
              </a:ext>
            </a:extLst>
          </p:cNvPr>
          <p:cNvSpPr txBox="1"/>
          <p:nvPr/>
        </p:nvSpPr>
        <p:spPr>
          <a:xfrm>
            <a:off x="9069643" y="3639167"/>
            <a:ext cx="1228645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leaves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E611EA-434C-C84A-8AA4-25F83E83B8C2}"/>
              </a:ext>
            </a:extLst>
          </p:cNvPr>
          <p:cNvSpPr txBox="1"/>
          <p:nvPr/>
        </p:nvSpPr>
        <p:spPr>
          <a:xfrm>
            <a:off x="8853370" y="4313436"/>
            <a:ext cx="1228645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2A0EE9F-7755-3647-BA67-0861FF2FDE83}"/>
              </a:ext>
            </a:extLst>
          </p:cNvPr>
          <p:cNvSpPr txBox="1"/>
          <p:nvPr/>
        </p:nvSpPr>
        <p:spPr>
          <a:xfrm>
            <a:off x="9139324" y="6347192"/>
            <a:ext cx="1228645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roots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3B5D3906-1D84-1945-8195-BD4B6440FA01}"/>
              </a:ext>
            </a:extLst>
          </p:cNvPr>
          <p:cNvSpPr/>
          <p:nvPr/>
        </p:nvSpPr>
        <p:spPr>
          <a:xfrm>
            <a:off x="1813055" y="1488605"/>
            <a:ext cx="7065702" cy="8638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rgbClr val="CACA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Can you remember the </a:t>
            </a:r>
            <a:r>
              <a:rPr lang="en-GB" b="1" dirty="0">
                <a:solidFill>
                  <a:schemeClr val="tx1"/>
                </a:solidFill>
              </a:rPr>
              <a:t>parts</a:t>
            </a:r>
            <a:r>
              <a:rPr lang="en-GB" dirty="0">
                <a:solidFill>
                  <a:schemeClr val="tx1"/>
                </a:solidFill>
              </a:rPr>
              <a:t> of a plant? 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Talk to your partner about each part and the job it does.</a:t>
            </a:r>
          </a:p>
        </p:txBody>
      </p:sp>
      <p:grpSp>
        <p:nvGrpSpPr>
          <p:cNvPr id="52" name="ICONS">
            <a:extLst>
              <a:ext uri="{FF2B5EF4-FFF2-40B4-BE49-F238E27FC236}">
                <a16:creationId xmlns:a16="http://schemas.microsoft.com/office/drawing/2014/main" id="{7576A9E8-6813-5644-B372-AD7F68999D5F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53" name="Assessment" hidden="1">
              <a:extLst>
                <a:ext uri="{FF2B5EF4-FFF2-40B4-BE49-F238E27FC236}">
                  <a16:creationId xmlns:a16="http://schemas.microsoft.com/office/drawing/2014/main" id="{2C13B341-8FE5-9545-ABA9-83838BECF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4" name="Mental and Oral Starter" hidden="1">
              <a:extLst>
                <a:ext uri="{FF2B5EF4-FFF2-40B4-BE49-F238E27FC236}">
                  <a16:creationId xmlns:a16="http://schemas.microsoft.com/office/drawing/2014/main" id="{25EDD224-0C38-B649-B357-3D274E8F9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Group Work" hidden="1">
              <a:extLst>
                <a:ext uri="{FF2B5EF4-FFF2-40B4-BE49-F238E27FC236}">
                  <a16:creationId xmlns:a16="http://schemas.microsoft.com/office/drawing/2014/main" id="{D45166B4-628E-C043-97D9-743C2ACC9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6" name="Talking Partners">
              <a:extLst>
                <a:ext uri="{FF2B5EF4-FFF2-40B4-BE49-F238E27FC236}">
                  <a16:creationId xmlns:a16="http://schemas.microsoft.com/office/drawing/2014/main" id="{FD60BA2F-2102-7040-9DE1-8CF527308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7" name="Pairs" hidden="1">
              <a:extLst>
                <a:ext uri="{FF2B5EF4-FFF2-40B4-BE49-F238E27FC236}">
                  <a16:creationId xmlns:a16="http://schemas.microsoft.com/office/drawing/2014/main" id="{2AB5659C-0B56-0D4B-955D-4673AEE1B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8" name="Individual Work" hidden="1">
              <a:extLst>
                <a:ext uri="{FF2B5EF4-FFF2-40B4-BE49-F238E27FC236}">
                  <a16:creationId xmlns:a16="http://schemas.microsoft.com/office/drawing/2014/main" id="{ADE07726-91E6-8145-A998-28B109375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9" name="Whole Class" hidden="1">
              <a:extLst>
                <a:ext uri="{FF2B5EF4-FFF2-40B4-BE49-F238E27FC236}">
                  <a16:creationId xmlns:a16="http://schemas.microsoft.com/office/drawing/2014/main" id="{F79DE87E-7929-1E4E-A679-658E135F0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182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4DDA30-D8C9-504F-9969-685186D82165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Where Do Plants Grow?</a:t>
            </a:r>
          </a:p>
        </p:txBody>
      </p:sp>
      <p:sp>
        <p:nvSpPr>
          <p:cNvPr id="9" name="Rectangle: Rounded Corners 9">
            <a:extLst>
              <a:ext uri="{FF2B5EF4-FFF2-40B4-BE49-F238E27FC236}">
                <a16:creationId xmlns:a16="http://schemas.microsoft.com/office/drawing/2014/main" id="{7F84C6DF-C72B-3C43-8CEB-0B93F0345E68}"/>
              </a:ext>
            </a:extLst>
          </p:cNvPr>
          <p:cNvSpPr/>
          <p:nvPr/>
        </p:nvSpPr>
        <p:spPr>
          <a:xfrm>
            <a:off x="1434843" y="1629902"/>
            <a:ext cx="7926494" cy="1001607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Where</a:t>
            </a:r>
            <a:r>
              <a:rPr lang="en-GB" dirty="0">
                <a:solidFill>
                  <a:schemeClr val="tx1"/>
                </a:solidFill>
              </a:rPr>
              <a:t> might you see plants growing? 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Work with your partner to think of as many places as you can!</a:t>
            </a:r>
          </a:p>
        </p:txBody>
      </p:sp>
      <p:grpSp>
        <p:nvGrpSpPr>
          <p:cNvPr id="12" name="ICONS">
            <a:extLst>
              <a:ext uri="{FF2B5EF4-FFF2-40B4-BE49-F238E27FC236}">
                <a16:creationId xmlns:a16="http://schemas.microsoft.com/office/drawing/2014/main" id="{549BABC6-DE3D-134C-9756-F2D759C66489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13" name="Assessment" hidden="1">
              <a:extLst>
                <a:ext uri="{FF2B5EF4-FFF2-40B4-BE49-F238E27FC236}">
                  <a16:creationId xmlns:a16="http://schemas.microsoft.com/office/drawing/2014/main" id="{BA0A95B7-F4A4-B444-A74C-2EABE93F9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4" name="Mental and Oral Starter" hidden="1">
              <a:extLst>
                <a:ext uri="{FF2B5EF4-FFF2-40B4-BE49-F238E27FC236}">
                  <a16:creationId xmlns:a16="http://schemas.microsoft.com/office/drawing/2014/main" id="{0B71F6BB-AFE9-474B-BC1D-BAE95570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Group Work" hidden="1">
              <a:extLst>
                <a:ext uri="{FF2B5EF4-FFF2-40B4-BE49-F238E27FC236}">
                  <a16:creationId xmlns:a16="http://schemas.microsoft.com/office/drawing/2014/main" id="{C0E24FA7-9D4E-D04D-A9F5-90062478B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6" name="Talking Partners">
              <a:extLst>
                <a:ext uri="{FF2B5EF4-FFF2-40B4-BE49-F238E27FC236}">
                  <a16:creationId xmlns:a16="http://schemas.microsoft.com/office/drawing/2014/main" id="{4645F51F-FF73-CF42-8C98-4EDBA11D6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7" name="Pairs" hidden="1">
              <a:extLst>
                <a:ext uri="{FF2B5EF4-FFF2-40B4-BE49-F238E27FC236}">
                  <a16:creationId xmlns:a16="http://schemas.microsoft.com/office/drawing/2014/main" id="{6B565E31-85F8-BF4A-BC14-36710FF85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8" name="Individual Work" hidden="1">
              <a:extLst>
                <a:ext uri="{FF2B5EF4-FFF2-40B4-BE49-F238E27FC236}">
                  <a16:creationId xmlns:a16="http://schemas.microsoft.com/office/drawing/2014/main" id="{F0E115F3-BAA4-114B-817F-FADFD67CE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9" name="Whole Class" hidden="1">
              <a:extLst>
                <a:ext uri="{FF2B5EF4-FFF2-40B4-BE49-F238E27FC236}">
                  <a16:creationId xmlns:a16="http://schemas.microsoft.com/office/drawing/2014/main" id="{2B9F9DB3-50F3-5A4B-8A31-29F7B8A15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pic>
        <p:nvPicPr>
          <p:cNvPr id="3" name="woodland pic" descr="A picture containing tree, outdoor, yellow, plant&#10;&#10;Description automatically generated">
            <a:extLst>
              <a:ext uri="{FF2B5EF4-FFF2-40B4-BE49-F238E27FC236}">
                <a16:creationId xmlns:a16="http://schemas.microsoft.com/office/drawing/2014/main" id="{8FA5B227-43D4-DA42-929B-94A4A2D5DED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761" y="2606095"/>
            <a:ext cx="2641627" cy="1981220"/>
          </a:xfrm>
          <a:prstGeom prst="roundRect">
            <a:avLst>
              <a:gd name="adj" fmla="val 9518"/>
            </a:avLst>
          </a:prstGeom>
          <a:ln w="38100">
            <a:solidFill>
              <a:srgbClr val="CACAE5"/>
            </a:solidFill>
          </a:ln>
        </p:spPr>
      </p:pic>
      <p:pic>
        <p:nvPicPr>
          <p:cNvPr id="21" name="garden pic" descr="A picture containing flower, outdoor, tree, building&#10;&#10;Description automatically generated">
            <a:extLst>
              <a:ext uri="{FF2B5EF4-FFF2-40B4-BE49-F238E27FC236}">
                <a16:creationId xmlns:a16="http://schemas.microsoft.com/office/drawing/2014/main" id="{26C3EC7A-8AA5-F746-B53C-30CB5C7E3E8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395" y="2578089"/>
            <a:ext cx="2641627" cy="1981220"/>
          </a:xfrm>
          <a:prstGeom prst="roundRect">
            <a:avLst>
              <a:gd name="adj" fmla="val 8379"/>
            </a:avLst>
          </a:prstGeom>
          <a:ln w="38100">
            <a:solidFill>
              <a:srgbClr val="CACAE5"/>
            </a:solidFill>
          </a:ln>
        </p:spPr>
      </p:pic>
      <p:pic>
        <p:nvPicPr>
          <p:cNvPr id="1026" name="road pic">
            <a:extLst>
              <a:ext uri="{FF2B5EF4-FFF2-40B4-BE49-F238E27FC236}">
                <a16:creationId xmlns:a16="http://schemas.microsoft.com/office/drawing/2014/main" id="{F33F5225-BEA1-A74E-A0C2-93A5BBBD8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3641" y="4926464"/>
            <a:ext cx="2640428" cy="1881033"/>
          </a:xfrm>
          <a:prstGeom prst="roundRect">
            <a:avLst>
              <a:gd name="adj" fmla="val 8133"/>
            </a:avLst>
          </a:prstGeom>
          <a:noFill/>
          <a:ln w="38100">
            <a:solidFill>
              <a:srgbClr val="CACAE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ark pic">
            <a:extLst>
              <a:ext uri="{FF2B5EF4-FFF2-40B4-BE49-F238E27FC236}">
                <a16:creationId xmlns:a16="http://schemas.microsoft.com/office/drawing/2014/main" id="{DA34C491-D727-9349-9F7A-D6C825FBE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 bwMode="auto">
          <a:xfrm>
            <a:off x="4077876" y="3491307"/>
            <a:ext cx="2640428" cy="1908488"/>
          </a:xfrm>
          <a:prstGeom prst="roundRect">
            <a:avLst>
              <a:gd name="adj" fmla="val 11705"/>
            </a:avLst>
          </a:prstGeom>
          <a:noFill/>
          <a:ln w="38100">
            <a:solidFill>
              <a:srgbClr val="CACAE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river pic">
            <a:extLst>
              <a:ext uri="{FF2B5EF4-FFF2-40B4-BE49-F238E27FC236}">
                <a16:creationId xmlns:a16="http://schemas.microsoft.com/office/drawing/2014/main" id="{65560410-698E-E840-B3D8-78CEC934E6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719" y="4888366"/>
            <a:ext cx="2640428" cy="1899124"/>
          </a:xfrm>
          <a:prstGeom prst="roundRect">
            <a:avLst>
              <a:gd name="adj" fmla="val 8019"/>
            </a:avLst>
          </a:prstGeom>
          <a:noFill/>
          <a:ln w="38100">
            <a:solidFill>
              <a:srgbClr val="CACAE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garden text">
            <a:extLst>
              <a:ext uri="{FF2B5EF4-FFF2-40B4-BE49-F238E27FC236}">
                <a16:creationId xmlns:a16="http://schemas.microsoft.com/office/drawing/2014/main" id="{D11DB7D5-794E-A647-BA30-9C49A7CB1F0C}"/>
              </a:ext>
            </a:extLst>
          </p:cNvPr>
          <p:cNvSpPr/>
          <p:nvPr/>
        </p:nvSpPr>
        <p:spPr>
          <a:xfrm>
            <a:off x="1316099" y="4326096"/>
            <a:ext cx="1984403" cy="43624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 a garden</a:t>
            </a:r>
          </a:p>
        </p:txBody>
      </p:sp>
      <p:sp>
        <p:nvSpPr>
          <p:cNvPr id="26" name="woodland txt">
            <a:extLst>
              <a:ext uri="{FF2B5EF4-FFF2-40B4-BE49-F238E27FC236}">
                <a16:creationId xmlns:a16="http://schemas.microsoft.com/office/drawing/2014/main" id="{B217E553-A58A-EA4A-A0BE-D074A105196D}"/>
              </a:ext>
            </a:extLst>
          </p:cNvPr>
          <p:cNvSpPr/>
          <p:nvPr/>
        </p:nvSpPr>
        <p:spPr>
          <a:xfrm>
            <a:off x="7425251" y="4354906"/>
            <a:ext cx="1984403" cy="43624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 woodlands</a:t>
            </a:r>
          </a:p>
        </p:txBody>
      </p:sp>
      <p:sp>
        <p:nvSpPr>
          <p:cNvPr id="27" name="river txt">
            <a:extLst>
              <a:ext uri="{FF2B5EF4-FFF2-40B4-BE49-F238E27FC236}">
                <a16:creationId xmlns:a16="http://schemas.microsoft.com/office/drawing/2014/main" id="{850F507C-A0C2-7D45-8D84-907F93F81FA7}"/>
              </a:ext>
            </a:extLst>
          </p:cNvPr>
          <p:cNvSpPr/>
          <p:nvPr/>
        </p:nvSpPr>
        <p:spPr>
          <a:xfrm>
            <a:off x="1338984" y="6501269"/>
            <a:ext cx="1524205" cy="43624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by a river</a:t>
            </a:r>
          </a:p>
        </p:txBody>
      </p:sp>
      <p:sp>
        <p:nvSpPr>
          <p:cNvPr id="28" name="park txt">
            <a:extLst>
              <a:ext uri="{FF2B5EF4-FFF2-40B4-BE49-F238E27FC236}">
                <a16:creationId xmlns:a16="http://schemas.microsoft.com/office/drawing/2014/main" id="{45535007-E4E5-C84F-9D89-CF5B1324DC7B}"/>
              </a:ext>
            </a:extLst>
          </p:cNvPr>
          <p:cNvSpPr/>
          <p:nvPr/>
        </p:nvSpPr>
        <p:spPr>
          <a:xfrm>
            <a:off x="4571843" y="5181674"/>
            <a:ext cx="1666623" cy="43624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 a park</a:t>
            </a:r>
          </a:p>
        </p:txBody>
      </p:sp>
      <p:sp>
        <p:nvSpPr>
          <p:cNvPr id="29" name="road txt">
            <a:extLst>
              <a:ext uri="{FF2B5EF4-FFF2-40B4-BE49-F238E27FC236}">
                <a16:creationId xmlns:a16="http://schemas.microsoft.com/office/drawing/2014/main" id="{433634C9-DF75-084D-9409-3E59986F28AE}"/>
              </a:ext>
            </a:extLst>
          </p:cNvPr>
          <p:cNvSpPr/>
          <p:nvPr/>
        </p:nvSpPr>
        <p:spPr>
          <a:xfrm>
            <a:off x="7601256" y="6514522"/>
            <a:ext cx="1984403" cy="43624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along a road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D2CAF8B-84BA-454C-85CA-6022679F744B}"/>
              </a:ext>
            </a:extLst>
          </p:cNvPr>
          <p:cNvSpPr/>
          <p:nvPr/>
        </p:nvSpPr>
        <p:spPr>
          <a:xfrm>
            <a:off x="4204430" y="2522572"/>
            <a:ext cx="2319588" cy="79750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You might see plants growing: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BEBB007-018F-7C49-A546-AF695483927D}"/>
              </a:ext>
            </a:extLst>
          </p:cNvPr>
          <p:cNvSpPr/>
          <p:nvPr/>
        </p:nvSpPr>
        <p:spPr>
          <a:xfrm>
            <a:off x="3985283" y="5770421"/>
            <a:ext cx="2711468" cy="1117742"/>
          </a:xfrm>
          <a:prstGeom prst="roundRect">
            <a:avLst/>
          </a:prstGeom>
          <a:solidFill>
            <a:srgbClr val="493584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dirty="0"/>
              <a:t>Can you think of any </a:t>
            </a:r>
            <a:r>
              <a:rPr lang="en-GB" b="1" dirty="0"/>
              <a:t>unusual</a:t>
            </a:r>
            <a:r>
              <a:rPr lang="en-GB" dirty="0"/>
              <a:t> places they might grow?</a:t>
            </a:r>
            <a:endParaRPr lang="en-GB" altLang="en-US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05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22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cup, plant&#10;&#10;Description automatically generated">
            <a:extLst>
              <a:ext uri="{FF2B5EF4-FFF2-40B4-BE49-F238E27FC236}">
                <a16:creationId xmlns:a16="http://schemas.microsoft.com/office/drawing/2014/main" id="{452ED868-1CDE-9E42-9EDF-DBE0BB6781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48"/>
          <a:stretch/>
        </p:blipFill>
        <p:spPr>
          <a:xfrm>
            <a:off x="8003731" y="4735350"/>
            <a:ext cx="1571045" cy="2295645"/>
          </a:xfrm>
          <a:prstGeom prst="rect">
            <a:avLst/>
          </a:prstGeom>
        </p:spPr>
      </p:pic>
      <p:pic>
        <p:nvPicPr>
          <p:cNvPr id="22" name="Picture 21" descr="A plant with a yellow flower&#10;&#10;Description automatically generated with low confidence">
            <a:extLst>
              <a:ext uri="{FF2B5EF4-FFF2-40B4-BE49-F238E27FC236}">
                <a16:creationId xmlns:a16="http://schemas.microsoft.com/office/drawing/2014/main" id="{5E7749D7-3043-F54F-B2E5-65511F197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80" r="14691" b="11792"/>
          <a:stretch/>
        </p:blipFill>
        <p:spPr>
          <a:xfrm>
            <a:off x="928037" y="5716210"/>
            <a:ext cx="2007181" cy="30094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D7CBD7-7650-B74D-B252-63033103A1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6910" y="5716210"/>
            <a:ext cx="3934898" cy="1314786"/>
          </a:xfrm>
          <a:prstGeom prst="rect">
            <a:avLst/>
          </a:prstGeom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969E27D2-78FC-6243-BA73-6DA4BB59B3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880"/>
          <a:stretch/>
        </p:blipFill>
        <p:spPr>
          <a:xfrm>
            <a:off x="674607" y="5774950"/>
            <a:ext cx="2627568" cy="12560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73E628B-F046-8144-A12A-2A3DDA3FF171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Where Do Plants Grow?</a:t>
            </a:r>
          </a:p>
        </p:txBody>
      </p:sp>
      <p:grpSp>
        <p:nvGrpSpPr>
          <p:cNvPr id="3" name="ICONS">
            <a:extLst>
              <a:ext uri="{FF2B5EF4-FFF2-40B4-BE49-F238E27FC236}">
                <a16:creationId xmlns:a16="http://schemas.microsoft.com/office/drawing/2014/main" id="{05F66003-E8C9-124D-B33E-72CEF94F7935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4" name="Assessment" hidden="1">
              <a:extLst>
                <a:ext uri="{FF2B5EF4-FFF2-40B4-BE49-F238E27FC236}">
                  <a16:creationId xmlns:a16="http://schemas.microsoft.com/office/drawing/2014/main" id="{24DECAA0-4A14-0943-87AD-0C3B23A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" name="Mental and Oral Starter" hidden="1">
              <a:extLst>
                <a:ext uri="{FF2B5EF4-FFF2-40B4-BE49-F238E27FC236}">
                  <a16:creationId xmlns:a16="http://schemas.microsoft.com/office/drawing/2014/main" id="{BA8C319C-BCAF-5E46-9B16-CB54D59BF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Group Work" hidden="1">
              <a:extLst>
                <a:ext uri="{FF2B5EF4-FFF2-40B4-BE49-F238E27FC236}">
                  <a16:creationId xmlns:a16="http://schemas.microsoft.com/office/drawing/2014/main" id="{A4672EF4-6638-F247-B824-60E34C3CF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Talking Partners">
              <a:extLst>
                <a:ext uri="{FF2B5EF4-FFF2-40B4-BE49-F238E27FC236}">
                  <a16:creationId xmlns:a16="http://schemas.microsoft.com/office/drawing/2014/main" id="{B48C26D3-E4B4-2849-B7DF-D101C2303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Pairs" hidden="1">
              <a:extLst>
                <a:ext uri="{FF2B5EF4-FFF2-40B4-BE49-F238E27FC236}">
                  <a16:creationId xmlns:a16="http://schemas.microsoft.com/office/drawing/2014/main" id="{54C9CE3F-D37A-AB49-9D82-A8218FBBF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Individual Work" hidden="1">
              <a:extLst>
                <a:ext uri="{FF2B5EF4-FFF2-40B4-BE49-F238E27FC236}">
                  <a16:creationId xmlns:a16="http://schemas.microsoft.com/office/drawing/2014/main" id="{441515F7-DF3A-7D47-B18A-720092AF9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0" name="Whole Class" hidden="1">
              <a:extLst>
                <a:ext uri="{FF2B5EF4-FFF2-40B4-BE49-F238E27FC236}">
                  <a16:creationId xmlns:a16="http://schemas.microsoft.com/office/drawing/2014/main" id="{030D1EE3-E1B2-9142-874E-D8D62D699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E09F1EB-4E84-2F43-A36A-F4591CACB0D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1270" y="2638970"/>
            <a:ext cx="4509272" cy="3009448"/>
          </a:xfrm>
          <a:prstGeom prst="roundRect">
            <a:avLst>
              <a:gd name="adj" fmla="val 9061"/>
            </a:avLst>
          </a:prstGeom>
          <a:ln w="38100">
            <a:solidFill>
              <a:srgbClr val="493584"/>
            </a:solidFill>
          </a:ln>
        </p:spPr>
      </p:pic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911F8ED2-C0E0-2148-84F4-C674706F00AC}"/>
              </a:ext>
            </a:extLst>
          </p:cNvPr>
          <p:cNvSpPr/>
          <p:nvPr/>
        </p:nvSpPr>
        <p:spPr>
          <a:xfrm>
            <a:off x="2144447" y="1560866"/>
            <a:ext cx="6402917" cy="1280930"/>
          </a:xfrm>
          <a:prstGeom prst="roundRect">
            <a:avLst>
              <a:gd name="adj" fmla="val 38620"/>
            </a:avLst>
          </a:prstGeom>
          <a:solidFill>
            <a:srgbClr val="CAC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Plants that are grown in places like gardens and parks are called </a:t>
            </a:r>
            <a:r>
              <a:rPr lang="en-GB" b="1" dirty="0">
                <a:solidFill>
                  <a:schemeClr val="tx1"/>
                </a:solidFill>
              </a:rPr>
              <a:t>garden plants</a:t>
            </a:r>
            <a:r>
              <a:rPr lang="en-GB" dirty="0">
                <a:solidFill>
                  <a:schemeClr val="tx1"/>
                </a:solidFill>
              </a:rPr>
              <a:t>. These are usually planted and looked after by people. 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C0C459F-46E4-5A46-95B6-8AB0706B23E1}"/>
              </a:ext>
            </a:extLst>
          </p:cNvPr>
          <p:cNvSpPr/>
          <p:nvPr/>
        </p:nvSpPr>
        <p:spPr>
          <a:xfrm>
            <a:off x="3378458" y="5855379"/>
            <a:ext cx="3934897" cy="92568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93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Why do you think people might grow plants in their garden?</a:t>
            </a:r>
          </a:p>
        </p:txBody>
      </p:sp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D07E040E-5C57-9249-8917-7D26AE600C7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98"/>
          <a:stretch/>
        </p:blipFill>
        <p:spPr>
          <a:xfrm>
            <a:off x="515596" y="516323"/>
            <a:ext cx="2007181" cy="2118512"/>
          </a:xfrm>
          <a:prstGeom prst="roundRect">
            <a:avLst>
              <a:gd name="adj" fmla="val 9181"/>
            </a:avLst>
          </a:prstGeom>
        </p:spPr>
      </p:pic>
      <p:pic>
        <p:nvPicPr>
          <p:cNvPr id="32" name="Picture 31" descr="Background pattern&#10;&#10;Description automatically generated">
            <a:extLst>
              <a:ext uri="{FF2B5EF4-FFF2-40B4-BE49-F238E27FC236}">
                <a16:creationId xmlns:a16="http://schemas.microsoft.com/office/drawing/2014/main" id="{90BBDE32-5A05-444D-B50F-61A4516AD18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07"/>
          <a:stretch/>
        </p:blipFill>
        <p:spPr>
          <a:xfrm>
            <a:off x="-225286" y="7030995"/>
            <a:ext cx="10917100" cy="5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8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15293E-6 -8.98782E-7 L 2.15293E-6 -0.249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 descr="Chart&#10;&#10;Description automatically generated with medium confidence">
            <a:extLst>
              <a:ext uri="{FF2B5EF4-FFF2-40B4-BE49-F238E27FC236}">
                <a16:creationId xmlns:a16="http://schemas.microsoft.com/office/drawing/2014/main" id="{B0D663EC-C30C-E44B-9C78-47F127E176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547"/>
          <a:stretch/>
        </p:blipFill>
        <p:spPr>
          <a:xfrm>
            <a:off x="704466" y="741111"/>
            <a:ext cx="9282879" cy="6135511"/>
          </a:xfrm>
          <a:prstGeom prst="roundRect">
            <a:avLst>
              <a:gd name="adj" fmla="val 2968"/>
            </a:avLst>
          </a:prstGeom>
        </p:spPr>
      </p:pic>
      <p:pic>
        <p:nvPicPr>
          <p:cNvPr id="53" name="Picture 52" descr="A close up of a spider&#10;&#10;Description automatically generated with medium confidence">
            <a:extLst>
              <a:ext uri="{FF2B5EF4-FFF2-40B4-BE49-F238E27FC236}">
                <a16:creationId xmlns:a16="http://schemas.microsoft.com/office/drawing/2014/main" id="{84FA42A2-8E57-7449-94AF-C600E1EC9A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68385" flipH="1">
            <a:off x="4525017" y="8468846"/>
            <a:ext cx="769649" cy="789107"/>
          </a:xfrm>
          <a:prstGeom prst="rect">
            <a:avLst/>
          </a:prstGeom>
        </p:spPr>
      </p:pic>
      <p:pic>
        <p:nvPicPr>
          <p:cNvPr id="47" name="Picture 46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4A3C3626-C7AE-6846-BF6B-E60AB997C8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63"/>
          <a:stretch/>
        </p:blipFill>
        <p:spPr>
          <a:xfrm>
            <a:off x="5276296" y="8525465"/>
            <a:ext cx="1764483" cy="1783809"/>
          </a:xfrm>
          <a:prstGeom prst="rect">
            <a:avLst/>
          </a:prstGeom>
        </p:spPr>
      </p:pic>
      <p:pic>
        <p:nvPicPr>
          <p:cNvPr id="21" name="Picture 20" descr="A picture containing plant, flower, daisy&#10;&#10;Description automatically generated">
            <a:extLst>
              <a:ext uri="{FF2B5EF4-FFF2-40B4-BE49-F238E27FC236}">
                <a16:creationId xmlns:a16="http://schemas.microsoft.com/office/drawing/2014/main" id="{0E52E33E-F05D-A943-AFAE-B90E73EFF6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1" r="-2031" b="28312"/>
          <a:stretch/>
        </p:blipFill>
        <p:spPr>
          <a:xfrm>
            <a:off x="7911836" y="7181489"/>
            <a:ext cx="1912695" cy="2015779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ED79633-A891-534D-800F-F74F25CCABC2}"/>
              </a:ext>
            </a:extLst>
          </p:cNvPr>
          <p:cNvSpPr/>
          <p:nvPr/>
        </p:nvSpPr>
        <p:spPr>
          <a:xfrm>
            <a:off x="1187821" y="5819142"/>
            <a:ext cx="4823413" cy="92568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93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do we call </a:t>
            </a:r>
            <a:r>
              <a:rPr lang="en-GB" b="1" dirty="0">
                <a:solidFill>
                  <a:schemeClr val="tx1"/>
                </a:solidFill>
              </a:rPr>
              <a:t>wild plants</a:t>
            </a:r>
            <a:r>
              <a:rPr lang="en-GB" dirty="0">
                <a:solidFill>
                  <a:schemeClr val="tx1"/>
                </a:solidFill>
              </a:rPr>
              <a:t> that grow in places we don’t want them to?</a:t>
            </a:r>
          </a:p>
        </p:txBody>
      </p:sp>
      <p:pic>
        <p:nvPicPr>
          <p:cNvPr id="41" name="Picture 40" descr="A picture containing plant&#10;&#10;Description automatically generated">
            <a:extLst>
              <a:ext uri="{FF2B5EF4-FFF2-40B4-BE49-F238E27FC236}">
                <a16:creationId xmlns:a16="http://schemas.microsoft.com/office/drawing/2014/main" id="{486F1746-3431-BA42-8623-BD629CC1D4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063"/>
          <a:stretch/>
        </p:blipFill>
        <p:spPr>
          <a:xfrm>
            <a:off x="6916586" y="7853662"/>
            <a:ext cx="1672850" cy="1343606"/>
          </a:xfrm>
          <a:prstGeom prst="rect">
            <a:avLst/>
          </a:prstGeom>
        </p:spPr>
      </p:pic>
      <p:pic>
        <p:nvPicPr>
          <p:cNvPr id="12" name="Picture 11" descr="A field of flowers&#10;&#10;Description automatically generated with low confidence">
            <a:extLst>
              <a:ext uri="{FF2B5EF4-FFF2-40B4-BE49-F238E27FC236}">
                <a16:creationId xmlns:a16="http://schemas.microsoft.com/office/drawing/2014/main" id="{C3429A3C-75D1-B84B-A5EE-DE34EF375A2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751" y="2571763"/>
            <a:ext cx="4630312" cy="3090230"/>
          </a:xfrm>
          <a:prstGeom prst="roundRect">
            <a:avLst>
              <a:gd name="adj" fmla="val 10889"/>
            </a:avLst>
          </a:prstGeom>
          <a:ln w="38100">
            <a:solidFill>
              <a:srgbClr val="493584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27F08B-0289-EA47-8BB8-DC7F5030B5ED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Where Do Plants Grow?</a:t>
            </a:r>
          </a:p>
        </p:txBody>
      </p:sp>
      <p:grpSp>
        <p:nvGrpSpPr>
          <p:cNvPr id="3" name="ICONS">
            <a:extLst>
              <a:ext uri="{FF2B5EF4-FFF2-40B4-BE49-F238E27FC236}">
                <a16:creationId xmlns:a16="http://schemas.microsoft.com/office/drawing/2014/main" id="{DA397292-39B0-DD46-BA02-14CE09E52216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4" name="Assessment" hidden="1">
              <a:extLst>
                <a:ext uri="{FF2B5EF4-FFF2-40B4-BE49-F238E27FC236}">
                  <a16:creationId xmlns:a16="http://schemas.microsoft.com/office/drawing/2014/main" id="{9575C7AE-AEDE-B54A-9B96-EBF20A572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" name="Mental and Oral Starter" hidden="1">
              <a:extLst>
                <a:ext uri="{FF2B5EF4-FFF2-40B4-BE49-F238E27FC236}">
                  <a16:creationId xmlns:a16="http://schemas.microsoft.com/office/drawing/2014/main" id="{2EDF07DA-DE96-A144-A69B-633A4BDDC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Group Work" hidden="1">
              <a:extLst>
                <a:ext uri="{FF2B5EF4-FFF2-40B4-BE49-F238E27FC236}">
                  <a16:creationId xmlns:a16="http://schemas.microsoft.com/office/drawing/2014/main" id="{5D6D7D15-7EEA-DF49-957D-FEEB9AAE9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Talking Partners">
              <a:extLst>
                <a:ext uri="{FF2B5EF4-FFF2-40B4-BE49-F238E27FC236}">
                  <a16:creationId xmlns:a16="http://schemas.microsoft.com/office/drawing/2014/main" id="{99723409-5F2C-8A4D-9E1D-91EC241BE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Pairs" hidden="1">
              <a:extLst>
                <a:ext uri="{FF2B5EF4-FFF2-40B4-BE49-F238E27FC236}">
                  <a16:creationId xmlns:a16="http://schemas.microsoft.com/office/drawing/2014/main" id="{5968C723-9BC0-C94C-89BD-01E6AF88D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Individual Work" hidden="1">
              <a:extLst>
                <a:ext uri="{FF2B5EF4-FFF2-40B4-BE49-F238E27FC236}">
                  <a16:creationId xmlns:a16="http://schemas.microsoft.com/office/drawing/2014/main" id="{281DC079-A88C-AE44-89B9-20907548F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0" name="Whole Class" hidden="1">
              <a:extLst>
                <a:ext uri="{FF2B5EF4-FFF2-40B4-BE49-F238E27FC236}">
                  <a16:creationId xmlns:a16="http://schemas.microsoft.com/office/drawing/2014/main" id="{10E4BCA6-1B8D-F34A-8D14-C6CF26474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83CDD5AE-50DE-864D-9307-C7C520228582}"/>
              </a:ext>
            </a:extLst>
          </p:cNvPr>
          <p:cNvSpPr/>
          <p:nvPr/>
        </p:nvSpPr>
        <p:spPr>
          <a:xfrm>
            <a:off x="2406326" y="1591031"/>
            <a:ext cx="5879161" cy="1280930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Some plants grow wherever their seeds fall. We call these </a:t>
            </a:r>
            <a:r>
              <a:rPr lang="en-GB" b="1" dirty="0">
                <a:solidFill>
                  <a:schemeClr val="tx1"/>
                </a:solidFill>
              </a:rPr>
              <a:t>wild plants</a:t>
            </a:r>
            <a:r>
              <a:rPr lang="en-GB" dirty="0">
                <a:solidFill>
                  <a:schemeClr val="tx1"/>
                </a:solidFill>
              </a:rPr>
              <a:t>. 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They are not planted by people. </a:t>
            </a:r>
          </a:p>
        </p:txBody>
      </p:sp>
      <p:pic>
        <p:nvPicPr>
          <p:cNvPr id="45" name="Picture 44" descr="A close up of a spider&#10;&#10;Description automatically generated with medium confidence">
            <a:extLst>
              <a:ext uri="{FF2B5EF4-FFF2-40B4-BE49-F238E27FC236}">
                <a16:creationId xmlns:a16="http://schemas.microsoft.com/office/drawing/2014/main" id="{12A11F8D-DF59-E34F-A86A-270571419AA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7607">
            <a:off x="9274920" y="8290615"/>
            <a:ext cx="733224" cy="78910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AAC393B-3619-CF42-979A-C18546F78C29}"/>
              </a:ext>
            </a:extLst>
          </p:cNvPr>
          <p:cNvSpPr/>
          <p:nvPr/>
        </p:nvSpPr>
        <p:spPr>
          <a:xfrm>
            <a:off x="6702087" y="5935457"/>
            <a:ext cx="2753000" cy="64808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93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We call them </a:t>
            </a:r>
            <a:r>
              <a:rPr lang="en-GB" b="1" dirty="0">
                <a:solidFill>
                  <a:schemeClr val="tx1"/>
                </a:solidFill>
              </a:rPr>
              <a:t>weeds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8" name="Picture 57" descr="Shape&#10;&#10;Description automatically generated with medium confidence">
            <a:extLst>
              <a:ext uri="{FF2B5EF4-FFF2-40B4-BE49-F238E27FC236}">
                <a16:creationId xmlns:a16="http://schemas.microsoft.com/office/drawing/2014/main" id="{3DB3D522-98EC-1547-9E48-1FDCE187510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alphaModFix am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958" b="-17286"/>
          <a:stretch/>
        </p:blipFill>
        <p:spPr>
          <a:xfrm>
            <a:off x="704541" y="5349004"/>
            <a:ext cx="1663038" cy="327979"/>
          </a:xfrm>
          <a:prstGeom prst="rect">
            <a:avLst/>
          </a:prstGeom>
        </p:spPr>
      </p:pic>
      <p:pic>
        <p:nvPicPr>
          <p:cNvPr id="55" name="Picture 54" descr="A picture containing text&#10;&#10;Description automatically generated">
            <a:extLst>
              <a:ext uri="{FF2B5EF4-FFF2-40B4-BE49-F238E27FC236}">
                <a16:creationId xmlns:a16="http://schemas.microsoft.com/office/drawing/2014/main" id="{E2624DA4-E67B-944E-BEF1-9EAD2305306E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79"/>
          <a:stretch/>
        </p:blipFill>
        <p:spPr>
          <a:xfrm>
            <a:off x="723712" y="2283409"/>
            <a:ext cx="2686278" cy="3408564"/>
          </a:xfrm>
          <a:prstGeom prst="roundRect">
            <a:avLst>
              <a:gd name="adj" fmla="val 7216"/>
            </a:avLst>
          </a:prstGeom>
        </p:spPr>
      </p:pic>
      <p:pic>
        <p:nvPicPr>
          <p:cNvPr id="33" name="Picture 32" descr="A yellow flower with a green stem&#10;&#10;Description automatically generated with medium confidence">
            <a:extLst>
              <a:ext uri="{FF2B5EF4-FFF2-40B4-BE49-F238E27FC236}">
                <a16:creationId xmlns:a16="http://schemas.microsoft.com/office/drawing/2014/main" id="{BAD58A1C-006E-C54E-BB31-A5EA817EAAA2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55" y="7339741"/>
            <a:ext cx="1155992" cy="1840833"/>
          </a:xfrm>
          <a:prstGeom prst="rect">
            <a:avLst/>
          </a:prstGeom>
        </p:spPr>
      </p:pic>
      <p:pic>
        <p:nvPicPr>
          <p:cNvPr id="25" name="Picture 24" descr="A picture containing plant&#10;&#10;Description automatically generated">
            <a:extLst>
              <a:ext uri="{FF2B5EF4-FFF2-40B4-BE49-F238E27FC236}">
                <a16:creationId xmlns:a16="http://schemas.microsoft.com/office/drawing/2014/main" id="{FAA59631-E061-3E45-A6C4-3956435B76D4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034"/>
          <a:stretch/>
        </p:blipFill>
        <p:spPr>
          <a:xfrm>
            <a:off x="884238" y="7032947"/>
            <a:ext cx="2525751" cy="2537358"/>
          </a:xfrm>
          <a:prstGeom prst="rect">
            <a:avLst/>
          </a:prstGeom>
        </p:spPr>
      </p:pic>
      <p:pic>
        <p:nvPicPr>
          <p:cNvPr id="23" name="Picture 22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02FF9DB0-6EE2-2F41-9960-D1AE9D35D6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63"/>
          <a:stretch/>
        </p:blipFill>
        <p:spPr>
          <a:xfrm>
            <a:off x="2274302" y="7409722"/>
            <a:ext cx="1764483" cy="1783809"/>
          </a:xfrm>
          <a:prstGeom prst="rect">
            <a:avLst/>
          </a:prstGeom>
        </p:spPr>
      </p:pic>
      <p:pic>
        <p:nvPicPr>
          <p:cNvPr id="43" name="Picture 42" descr="A close up of a flower&#10;&#10;Description automatically generated with medium confidence">
            <a:extLst>
              <a:ext uri="{FF2B5EF4-FFF2-40B4-BE49-F238E27FC236}">
                <a16:creationId xmlns:a16="http://schemas.microsoft.com/office/drawing/2014/main" id="{19D49987-ECFA-E44E-BA24-0894137A2443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5045" y="8308165"/>
            <a:ext cx="680132" cy="882323"/>
          </a:xfrm>
          <a:prstGeom prst="rect">
            <a:avLst/>
          </a:prstGeom>
        </p:spPr>
      </p:pic>
      <p:pic>
        <p:nvPicPr>
          <p:cNvPr id="46" name="Picture 45" descr="Background pattern&#10;&#10;Description automatically generated">
            <a:extLst>
              <a:ext uri="{FF2B5EF4-FFF2-40B4-BE49-F238E27FC236}">
                <a16:creationId xmlns:a16="http://schemas.microsoft.com/office/drawing/2014/main" id="{918EF2E1-CE4B-B147-9B93-12348D08BF36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07"/>
          <a:stretch/>
        </p:blipFill>
        <p:spPr>
          <a:xfrm>
            <a:off x="-225286" y="7030995"/>
            <a:ext cx="10917100" cy="5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2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0186E-6 2.97774E-6 L 2.50186E-6 -0.249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3363E-6 1.66737E-6 L 1.3363E-6 -0.249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6214E-6 2.55355E-6 L 2.96214E-6 -0.249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19228E-7 3.14574E-6 L -3.19228E-7 -0.249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4.46177E-6 1.96136E-6 L -4.46177E-6 -0.249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3905E-6 1.96136E-6 L -2.3905E-6 -0.249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2413E-6 1.85216E-6 L 2.52413E-6 -0.249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3.45212E-6 4.9139E-6 L 3.45212E-6 -0.249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28359E-6 3.44813E-6 L -4.28359E-6 -0.249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73BE3BF-346B-8542-B07D-627D970B5B01}"/>
              </a:ext>
            </a:extLst>
          </p:cNvPr>
          <p:cNvSpPr/>
          <p:nvPr/>
        </p:nvSpPr>
        <p:spPr>
          <a:xfrm>
            <a:off x="2827802" y="2292943"/>
            <a:ext cx="5036209" cy="66206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Do you know the names of these plants?</a:t>
            </a:r>
          </a:p>
        </p:txBody>
      </p:sp>
      <p:grpSp>
        <p:nvGrpSpPr>
          <p:cNvPr id="2" name="ICONS">
            <a:extLst>
              <a:ext uri="{FF2B5EF4-FFF2-40B4-BE49-F238E27FC236}">
                <a16:creationId xmlns:a16="http://schemas.microsoft.com/office/drawing/2014/main" id="{CBF25976-C71E-4F4C-B959-03098824A963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3" name="Assessment" hidden="1">
              <a:extLst>
                <a:ext uri="{FF2B5EF4-FFF2-40B4-BE49-F238E27FC236}">
                  <a16:creationId xmlns:a16="http://schemas.microsoft.com/office/drawing/2014/main" id="{914D1DEF-DA1C-564E-B807-2E4690B87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4" name="Mental and Oral Starter" hidden="1">
              <a:extLst>
                <a:ext uri="{FF2B5EF4-FFF2-40B4-BE49-F238E27FC236}">
                  <a16:creationId xmlns:a16="http://schemas.microsoft.com/office/drawing/2014/main" id="{9BB61269-491C-FC46-8A06-051DD8CB2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Group Work" hidden="1">
              <a:extLst>
                <a:ext uri="{FF2B5EF4-FFF2-40B4-BE49-F238E27FC236}">
                  <a16:creationId xmlns:a16="http://schemas.microsoft.com/office/drawing/2014/main" id="{00D02385-76CB-8644-89AF-1C8BEBA64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6" name="Talking Partners" hidden="1">
              <a:extLst>
                <a:ext uri="{FF2B5EF4-FFF2-40B4-BE49-F238E27FC236}">
                  <a16:creationId xmlns:a16="http://schemas.microsoft.com/office/drawing/2014/main" id="{5051EFD3-1B7B-3F4A-A654-6E1D14C25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Pairs" hidden="1">
              <a:extLst>
                <a:ext uri="{FF2B5EF4-FFF2-40B4-BE49-F238E27FC236}">
                  <a16:creationId xmlns:a16="http://schemas.microsoft.com/office/drawing/2014/main" id="{5D59517C-92CD-424F-9D3A-7EE4D768D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Individual Work" hidden="1">
              <a:extLst>
                <a:ext uri="{FF2B5EF4-FFF2-40B4-BE49-F238E27FC236}">
                  <a16:creationId xmlns:a16="http://schemas.microsoft.com/office/drawing/2014/main" id="{A771FAA3-2061-1448-8A3E-4F6D5243E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Whole Class">
              <a:extLst>
                <a:ext uri="{FF2B5EF4-FFF2-40B4-BE49-F238E27FC236}">
                  <a16:creationId xmlns:a16="http://schemas.microsoft.com/office/drawing/2014/main" id="{66996766-ACD8-E94B-95E8-EB31A73A0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F4E68F6-92E3-1049-9351-6B45DE1B6906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Garden Plants</a:t>
            </a:r>
          </a:p>
        </p:txBody>
      </p:sp>
      <p:pic>
        <p:nvPicPr>
          <p:cNvPr id="16" name="Picture 15" descr="A field of purple flowers&#10;&#10;Description automatically generated with medium confidence">
            <a:extLst>
              <a:ext uri="{FF2B5EF4-FFF2-40B4-BE49-F238E27FC236}">
                <a16:creationId xmlns:a16="http://schemas.microsoft.com/office/drawing/2014/main" id="{FA3227E2-B6F4-8645-8209-8661275A11E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760" y="3206823"/>
            <a:ext cx="4159371" cy="2775928"/>
          </a:xfrm>
          <a:prstGeom prst="roundRect">
            <a:avLst>
              <a:gd name="adj" fmla="val 10201"/>
            </a:avLst>
          </a:prstGeom>
          <a:ln w="38100">
            <a:solidFill>
              <a:srgbClr val="CACAE5"/>
            </a:solidFill>
          </a:ln>
        </p:spPr>
      </p:pic>
      <p:pic>
        <p:nvPicPr>
          <p:cNvPr id="18" name="Picture 17" descr="A picture containing flower, plant, outdoor, close&#10;&#10;Description automatically generated">
            <a:extLst>
              <a:ext uri="{FF2B5EF4-FFF2-40B4-BE49-F238E27FC236}">
                <a16:creationId xmlns:a16="http://schemas.microsoft.com/office/drawing/2014/main" id="{CCE72E1C-200A-864E-B15B-00741463B52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18" y="3206823"/>
            <a:ext cx="4159371" cy="2775928"/>
          </a:xfrm>
          <a:prstGeom prst="roundRect">
            <a:avLst>
              <a:gd name="adj" fmla="val 10617"/>
            </a:avLst>
          </a:prstGeom>
          <a:ln w="38100">
            <a:solidFill>
              <a:srgbClr val="CACAE5"/>
            </a:solidFill>
          </a:ln>
        </p:spPr>
      </p:pic>
      <p:sp>
        <p:nvSpPr>
          <p:cNvPr id="19" name="Rectangle: Rounded Corners 9">
            <a:extLst>
              <a:ext uri="{FF2B5EF4-FFF2-40B4-BE49-F238E27FC236}">
                <a16:creationId xmlns:a16="http://schemas.microsoft.com/office/drawing/2014/main" id="{F5CED9B3-04E2-5047-856A-DDF2F93D033F}"/>
              </a:ext>
            </a:extLst>
          </p:cNvPr>
          <p:cNvSpPr/>
          <p:nvPr/>
        </p:nvSpPr>
        <p:spPr>
          <a:xfrm>
            <a:off x="2406326" y="1591031"/>
            <a:ext cx="5879161" cy="778945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There are lots of different </a:t>
            </a:r>
            <a:r>
              <a:rPr lang="en-GB" b="1" dirty="0">
                <a:solidFill>
                  <a:schemeClr val="tx1"/>
                </a:solidFill>
              </a:rPr>
              <a:t>garden plants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2" name="garden text">
            <a:extLst>
              <a:ext uri="{FF2B5EF4-FFF2-40B4-BE49-F238E27FC236}">
                <a16:creationId xmlns:a16="http://schemas.microsoft.com/office/drawing/2014/main" id="{237DC69D-A830-5B47-A0F8-6FD502716527}"/>
              </a:ext>
            </a:extLst>
          </p:cNvPr>
          <p:cNvSpPr/>
          <p:nvPr/>
        </p:nvSpPr>
        <p:spPr>
          <a:xfrm>
            <a:off x="1842285" y="5749894"/>
            <a:ext cx="2565436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pansies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3" name="woodland txt">
            <a:extLst>
              <a:ext uri="{FF2B5EF4-FFF2-40B4-BE49-F238E27FC236}">
                <a16:creationId xmlns:a16="http://schemas.microsoft.com/office/drawing/2014/main" id="{809D02F5-9E49-6948-83B4-816C50462D4A}"/>
              </a:ext>
            </a:extLst>
          </p:cNvPr>
          <p:cNvSpPr/>
          <p:nvPr/>
        </p:nvSpPr>
        <p:spPr>
          <a:xfrm>
            <a:off x="6448540" y="5729825"/>
            <a:ext cx="2245809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This is </a:t>
            </a:r>
            <a:r>
              <a:rPr lang="en-GB" b="1" dirty="0">
                <a:solidFill>
                  <a:schemeClr val="tx1"/>
                </a:solidFill>
              </a:rPr>
              <a:t>lavender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295893-F0B6-A94D-A72E-A79A4D3F7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2291" y="6489123"/>
            <a:ext cx="5347229" cy="6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>
              <a:buNone/>
            </a:pPr>
            <a:r>
              <a:rPr lang="en-GB" dirty="0"/>
              <a:t>How would you describe these plants? </a:t>
            </a:r>
            <a:br>
              <a:rPr lang="en-GB" dirty="0"/>
            </a:br>
            <a:endParaRPr lang="en-GB" altLang="en-US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98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79E3EA9-31EC-BC43-9805-32099F1662C1}"/>
              </a:ext>
            </a:extLst>
          </p:cNvPr>
          <p:cNvSpPr/>
          <p:nvPr/>
        </p:nvSpPr>
        <p:spPr>
          <a:xfrm>
            <a:off x="2827800" y="1639380"/>
            <a:ext cx="5036209" cy="77894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Do you know the names of these plants?</a:t>
            </a:r>
          </a:p>
        </p:txBody>
      </p:sp>
      <p:grpSp>
        <p:nvGrpSpPr>
          <p:cNvPr id="3" name="ICONS">
            <a:extLst>
              <a:ext uri="{FF2B5EF4-FFF2-40B4-BE49-F238E27FC236}">
                <a16:creationId xmlns:a16="http://schemas.microsoft.com/office/drawing/2014/main" id="{6CBE939B-54E6-5B47-B6F4-F59761092F24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4" name="Assessment" hidden="1">
              <a:extLst>
                <a:ext uri="{FF2B5EF4-FFF2-40B4-BE49-F238E27FC236}">
                  <a16:creationId xmlns:a16="http://schemas.microsoft.com/office/drawing/2014/main" id="{2805B1E7-5248-4F45-A4D1-0A870CA0F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" name="Mental and Oral Starter" hidden="1">
              <a:extLst>
                <a:ext uri="{FF2B5EF4-FFF2-40B4-BE49-F238E27FC236}">
                  <a16:creationId xmlns:a16="http://schemas.microsoft.com/office/drawing/2014/main" id="{34825166-CF13-7D4E-936D-81D271696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Group Work" hidden="1">
              <a:extLst>
                <a:ext uri="{FF2B5EF4-FFF2-40B4-BE49-F238E27FC236}">
                  <a16:creationId xmlns:a16="http://schemas.microsoft.com/office/drawing/2014/main" id="{41619A13-8436-D947-99C0-512A4A2D6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Talking Partners" hidden="1">
              <a:extLst>
                <a:ext uri="{FF2B5EF4-FFF2-40B4-BE49-F238E27FC236}">
                  <a16:creationId xmlns:a16="http://schemas.microsoft.com/office/drawing/2014/main" id="{84F417FF-2D28-B741-BFC6-5145A48CF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Pairs" hidden="1">
              <a:extLst>
                <a:ext uri="{FF2B5EF4-FFF2-40B4-BE49-F238E27FC236}">
                  <a16:creationId xmlns:a16="http://schemas.microsoft.com/office/drawing/2014/main" id="{0C845C2B-21FC-2D4E-9985-E4C7146C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Individual Work" hidden="1">
              <a:extLst>
                <a:ext uri="{FF2B5EF4-FFF2-40B4-BE49-F238E27FC236}">
                  <a16:creationId xmlns:a16="http://schemas.microsoft.com/office/drawing/2014/main" id="{C041E1FA-182A-9042-9BB8-EFD8833ED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0" name="Whole Class">
              <a:extLst>
                <a:ext uri="{FF2B5EF4-FFF2-40B4-BE49-F238E27FC236}">
                  <a16:creationId xmlns:a16="http://schemas.microsoft.com/office/drawing/2014/main" id="{F88C82F8-D1EE-5240-979B-B990E80C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FD89C48-4722-4045-8C82-D921A902665F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Garden Plants</a:t>
            </a:r>
          </a:p>
        </p:txBody>
      </p:sp>
      <p:pic>
        <p:nvPicPr>
          <p:cNvPr id="14" name="Picture 13" descr="A close up of a flower&#10;&#10;Description automatically generated with medium confidence">
            <a:extLst>
              <a:ext uri="{FF2B5EF4-FFF2-40B4-BE49-F238E27FC236}">
                <a16:creationId xmlns:a16="http://schemas.microsoft.com/office/drawing/2014/main" id="{AE6F1969-FBD6-E94E-B585-19361B0F26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76" y="2735305"/>
            <a:ext cx="4360029" cy="2906686"/>
          </a:xfrm>
          <a:prstGeom prst="roundRect">
            <a:avLst>
              <a:gd name="adj" fmla="val 10478"/>
            </a:avLst>
          </a:prstGeom>
          <a:ln w="38100">
            <a:solidFill>
              <a:srgbClr val="CACAE5"/>
            </a:solidFill>
          </a:ln>
        </p:spPr>
      </p:pic>
      <p:pic>
        <p:nvPicPr>
          <p:cNvPr id="16" name="Picture 15" descr="A group of pink flowers&#10;&#10;Description automatically generated with low confidence">
            <a:extLst>
              <a:ext uri="{FF2B5EF4-FFF2-40B4-BE49-F238E27FC236}">
                <a16:creationId xmlns:a16="http://schemas.microsoft.com/office/drawing/2014/main" id="{24DB40AC-8E59-684B-B24B-B42A3822CF8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1046" y="2735305"/>
            <a:ext cx="4103557" cy="2906686"/>
          </a:xfrm>
          <a:prstGeom prst="roundRect">
            <a:avLst>
              <a:gd name="adj" fmla="val 8416"/>
            </a:avLst>
          </a:prstGeom>
          <a:ln w="38100">
            <a:solidFill>
              <a:srgbClr val="CACAE5"/>
            </a:solidFill>
          </a:ln>
        </p:spPr>
      </p:pic>
      <p:sp>
        <p:nvSpPr>
          <p:cNvPr id="17" name="garden text">
            <a:extLst>
              <a:ext uri="{FF2B5EF4-FFF2-40B4-BE49-F238E27FC236}">
                <a16:creationId xmlns:a16="http://schemas.microsoft.com/office/drawing/2014/main" id="{05D5DC54-242F-354F-BC12-F4DB33CE2D05}"/>
              </a:ext>
            </a:extLst>
          </p:cNvPr>
          <p:cNvSpPr/>
          <p:nvPr/>
        </p:nvSpPr>
        <p:spPr>
          <a:xfrm>
            <a:off x="1716545" y="5409465"/>
            <a:ext cx="2898690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sweet peas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8" name="woodland txt">
            <a:extLst>
              <a:ext uri="{FF2B5EF4-FFF2-40B4-BE49-F238E27FC236}">
                <a16:creationId xmlns:a16="http://schemas.microsoft.com/office/drawing/2014/main" id="{929F9B91-2CF6-8840-BACD-2336E3DB833C}"/>
              </a:ext>
            </a:extLst>
          </p:cNvPr>
          <p:cNvSpPr/>
          <p:nvPr/>
        </p:nvSpPr>
        <p:spPr>
          <a:xfrm>
            <a:off x="6459919" y="5394475"/>
            <a:ext cx="2245809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roses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1CA999-5641-8B4B-B389-FCB10EBCF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586" y="6268776"/>
            <a:ext cx="6634919" cy="6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>
              <a:buNone/>
            </a:pPr>
            <a:r>
              <a:rPr lang="en-GB" dirty="0"/>
              <a:t>How are these plants similar? How are they different?</a:t>
            </a:r>
            <a:br>
              <a:rPr lang="en-GB" dirty="0"/>
            </a:br>
            <a:endParaRPr lang="en-GB" altLang="en-US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6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field of sunflowers&#10;&#10;Description automatically generated">
            <a:extLst>
              <a:ext uri="{FF2B5EF4-FFF2-40B4-BE49-F238E27FC236}">
                <a16:creationId xmlns:a16="http://schemas.microsoft.com/office/drawing/2014/main" id="{3C987F7D-9794-1248-8F05-860E9DECB0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164" y="2728210"/>
            <a:ext cx="4343465" cy="2898791"/>
          </a:xfrm>
          <a:prstGeom prst="roundRect">
            <a:avLst>
              <a:gd name="adj" fmla="val 7440"/>
            </a:avLst>
          </a:prstGeom>
          <a:ln w="38100">
            <a:solidFill>
              <a:srgbClr val="CACAE5"/>
            </a:solidFill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79E3EA9-31EC-BC43-9805-32099F1662C1}"/>
              </a:ext>
            </a:extLst>
          </p:cNvPr>
          <p:cNvSpPr/>
          <p:nvPr/>
        </p:nvSpPr>
        <p:spPr>
          <a:xfrm>
            <a:off x="2827800" y="1639380"/>
            <a:ext cx="5036209" cy="77894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Do you know the names of these plants?</a:t>
            </a:r>
          </a:p>
        </p:txBody>
      </p:sp>
      <p:grpSp>
        <p:nvGrpSpPr>
          <p:cNvPr id="3" name="ICONS">
            <a:extLst>
              <a:ext uri="{FF2B5EF4-FFF2-40B4-BE49-F238E27FC236}">
                <a16:creationId xmlns:a16="http://schemas.microsoft.com/office/drawing/2014/main" id="{6CBE939B-54E6-5B47-B6F4-F59761092F24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4" name="Assessment" hidden="1">
              <a:extLst>
                <a:ext uri="{FF2B5EF4-FFF2-40B4-BE49-F238E27FC236}">
                  <a16:creationId xmlns:a16="http://schemas.microsoft.com/office/drawing/2014/main" id="{2805B1E7-5248-4F45-A4D1-0A870CA0F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" name="Mental and Oral Starter" hidden="1">
              <a:extLst>
                <a:ext uri="{FF2B5EF4-FFF2-40B4-BE49-F238E27FC236}">
                  <a16:creationId xmlns:a16="http://schemas.microsoft.com/office/drawing/2014/main" id="{34825166-CF13-7D4E-936D-81D271696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Group Work" hidden="1">
              <a:extLst>
                <a:ext uri="{FF2B5EF4-FFF2-40B4-BE49-F238E27FC236}">
                  <a16:creationId xmlns:a16="http://schemas.microsoft.com/office/drawing/2014/main" id="{41619A13-8436-D947-99C0-512A4A2D6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Talking Partners" hidden="1">
              <a:extLst>
                <a:ext uri="{FF2B5EF4-FFF2-40B4-BE49-F238E27FC236}">
                  <a16:creationId xmlns:a16="http://schemas.microsoft.com/office/drawing/2014/main" id="{84F417FF-2D28-B741-BFC6-5145A48CF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Pairs" hidden="1">
              <a:extLst>
                <a:ext uri="{FF2B5EF4-FFF2-40B4-BE49-F238E27FC236}">
                  <a16:creationId xmlns:a16="http://schemas.microsoft.com/office/drawing/2014/main" id="{0C845C2B-21FC-2D4E-9985-E4C7146C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Individual Work" hidden="1">
              <a:extLst>
                <a:ext uri="{FF2B5EF4-FFF2-40B4-BE49-F238E27FC236}">
                  <a16:creationId xmlns:a16="http://schemas.microsoft.com/office/drawing/2014/main" id="{C041E1FA-182A-9042-9BB8-EFD8833ED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0" name="Whole Class">
              <a:extLst>
                <a:ext uri="{FF2B5EF4-FFF2-40B4-BE49-F238E27FC236}">
                  <a16:creationId xmlns:a16="http://schemas.microsoft.com/office/drawing/2014/main" id="{F88C82F8-D1EE-5240-979B-B990E80C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FD89C48-4722-4045-8C82-D921A902665F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Garden Plants</a:t>
            </a:r>
          </a:p>
        </p:txBody>
      </p:sp>
      <p:sp>
        <p:nvSpPr>
          <p:cNvPr id="17" name="garden text">
            <a:extLst>
              <a:ext uri="{FF2B5EF4-FFF2-40B4-BE49-F238E27FC236}">
                <a16:creationId xmlns:a16="http://schemas.microsoft.com/office/drawing/2014/main" id="{05D5DC54-242F-354F-BC12-F4DB33CE2D05}"/>
              </a:ext>
            </a:extLst>
          </p:cNvPr>
          <p:cNvSpPr/>
          <p:nvPr/>
        </p:nvSpPr>
        <p:spPr>
          <a:xfrm>
            <a:off x="1637114" y="5379485"/>
            <a:ext cx="2898690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sunflowers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1CA999-5641-8B4B-B389-FCB10EBCF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179" y="6171252"/>
            <a:ext cx="5483453" cy="94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>
              <a:buNone/>
            </a:pPr>
            <a:r>
              <a:rPr lang="en-GB" dirty="0"/>
              <a:t>Have you seen either of these plants before? Where might you see them growing?</a:t>
            </a:r>
            <a:br>
              <a:rPr lang="en-GB" dirty="0"/>
            </a:br>
            <a:endParaRPr lang="en-GB" altLang="en-US" kern="0" dirty="0">
              <a:solidFill>
                <a:schemeClr val="tx1"/>
              </a:solidFill>
            </a:endParaRPr>
          </a:p>
        </p:txBody>
      </p:sp>
      <p:pic>
        <p:nvPicPr>
          <p:cNvPr id="23" name="Picture 22" descr="A group of blue flowers&#10;&#10;Description automatically generated with low confidence">
            <a:extLst>
              <a:ext uri="{FF2B5EF4-FFF2-40B4-BE49-F238E27FC236}">
                <a16:creationId xmlns:a16="http://schemas.microsoft.com/office/drawing/2014/main" id="{C57095F3-D1FA-BF4C-A2FC-54E31F9E4B6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174" y="2730841"/>
            <a:ext cx="4353705" cy="2896160"/>
          </a:xfrm>
          <a:prstGeom prst="roundRect">
            <a:avLst>
              <a:gd name="adj" fmla="val 6638"/>
            </a:avLst>
          </a:prstGeom>
          <a:ln w="38100">
            <a:solidFill>
              <a:srgbClr val="CACAE5"/>
            </a:solidFill>
          </a:ln>
        </p:spPr>
      </p:pic>
      <p:sp>
        <p:nvSpPr>
          <p:cNvPr id="18" name="woodland txt">
            <a:extLst>
              <a:ext uri="{FF2B5EF4-FFF2-40B4-BE49-F238E27FC236}">
                <a16:creationId xmlns:a16="http://schemas.microsoft.com/office/drawing/2014/main" id="{929F9B91-2CF6-8840-BACD-2336E3DB833C}"/>
              </a:ext>
            </a:extLst>
          </p:cNvPr>
          <p:cNvSpPr/>
          <p:nvPr/>
        </p:nvSpPr>
        <p:spPr>
          <a:xfrm>
            <a:off x="6525121" y="5379485"/>
            <a:ext cx="2245809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irises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820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text, plant, leaf&#10;&#10;Description automatically generated">
            <a:extLst>
              <a:ext uri="{FF2B5EF4-FFF2-40B4-BE49-F238E27FC236}">
                <a16:creationId xmlns:a16="http://schemas.microsoft.com/office/drawing/2014/main" id="{E8790829-F892-2D48-92D1-A81073855D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248" y="5111371"/>
            <a:ext cx="9097290" cy="1768103"/>
          </a:xfrm>
          <a:prstGeom prst="roundRect">
            <a:avLst>
              <a:gd name="adj" fmla="val 11580"/>
            </a:avLst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79E3EA9-31EC-BC43-9805-32099F1662C1}"/>
              </a:ext>
            </a:extLst>
          </p:cNvPr>
          <p:cNvSpPr/>
          <p:nvPr/>
        </p:nvSpPr>
        <p:spPr>
          <a:xfrm>
            <a:off x="2997274" y="1634374"/>
            <a:ext cx="4752641" cy="77894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Do you know the name of this plant?</a:t>
            </a:r>
          </a:p>
        </p:txBody>
      </p:sp>
      <p:grpSp>
        <p:nvGrpSpPr>
          <p:cNvPr id="3" name="ICONS">
            <a:extLst>
              <a:ext uri="{FF2B5EF4-FFF2-40B4-BE49-F238E27FC236}">
                <a16:creationId xmlns:a16="http://schemas.microsoft.com/office/drawing/2014/main" id="{6CBE939B-54E6-5B47-B6F4-F59761092F24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4" name="Assessment" hidden="1">
              <a:extLst>
                <a:ext uri="{FF2B5EF4-FFF2-40B4-BE49-F238E27FC236}">
                  <a16:creationId xmlns:a16="http://schemas.microsoft.com/office/drawing/2014/main" id="{2805B1E7-5248-4F45-A4D1-0A870CA0F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" name="Mental and Oral Starter" hidden="1">
              <a:extLst>
                <a:ext uri="{FF2B5EF4-FFF2-40B4-BE49-F238E27FC236}">
                  <a16:creationId xmlns:a16="http://schemas.microsoft.com/office/drawing/2014/main" id="{34825166-CF13-7D4E-936D-81D271696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Group Work" hidden="1">
              <a:extLst>
                <a:ext uri="{FF2B5EF4-FFF2-40B4-BE49-F238E27FC236}">
                  <a16:creationId xmlns:a16="http://schemas.microsoft.com/office/drawing/2014/main" id="{41619A13-8436-D947-99C0-512A4A2D6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Talking Partners" hidden="1">
              <a:extLst>
                <a:ext uri="{FF2B5EF4-FFF2-40B4-BE49-F238E27FC236}">
                  <a16:creationId xmlns:a16="http://schemas.microsoft.com/office/drawing/2014/main" id="{84F417FF-2D28-B741-BFC6-5145A48CF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Pairs" hidden="1">
              <a:extLst>
                <a:ext uri="{FF2B5EF4-FFF2-40B4-BE49-F238E27FC236}">
                  <a16:creationId xmlns:a16="http://schemas.microsoft.com/office/drawing/2014/main" id="{0C845C2B-21FC-2D4E-9985-E4C7146C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Individual Work" hidden="1">
              <a:extLst>
                <a:ext uri="{FF2B5EF4-FFF2-40B4-BE49-F238E27FC236}">
                  <a16:creationId xmlns:a16="http://schemas.microsoft.com/office/drawing/2014/main" id="{C041E1FA-182A-9042-9BB8-EFD8833ED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0" name="Whole Class">
              <a:extLst>
                <a:ext uri="{FF2B5EF4-FFF2-40B4-BE49-F238E27FC236}">
                  <a16:creationId xmlns:a16="http://schemas.microsoft.com/office/drawing/2014/main" id="{F88C82F8-D1EE-5240-979B-B990E80C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FD89C48-4722-4045-8C82-D921A902665F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Garden Plants</a:t>
            </a:r>
          </a:p>
        </p:txBody>
      </p:sp>
      <p:pic>
        <p:nvPicPr>
          <p:cNvPr id="14" name="Picture 13" descr="A close up of grass&#10;&#10;Description automatically generated with low confidence">
            <a:extLst>
              <a:ext uri="{FF2B5EF4-FFF2-40B4-BE49-F238E27FC236}">
                <a16:creationId xmlns:a16="http://schemas.microsoft.com/office/drawing/2014/main" id="{52E267C2-284C-1D40-9201-44D5A5C2574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049" y="2696035"/>
            <a:ext cx="5327714" cy="3524061"/>
          </a:xfrm>
          <a:prstGeom prst="roundRect">
            <a:avLst>
              <a:gd name="adj" fmla="val 9838"/>
            </a:avLst>
          </a:prstGeom>
          <a:ln w="38100">
            <a:solidFill>
              <a:srgbClr val="CACAE5"/>
            </a:solidFill>
          </a:ln>
        </p:spPr>
      </p:pic>
      <p:sp>
        <p:nvSpPr>
          <p:cNvPr id="18" name="woodland txt">
            <a:extLst>
              <a:ext uri="{FF2B5EF4-FFF2-40B4-BE49-F238E27FC236}">
                <a16:creationId xmlns:a16="http://schemas.microsoft.com/office/drawing/2014/main" id="{929F9B91-2CF6-8840-BACD-2336E3DB833C}"/>
              </a:ext>
            </a:extLst>
          </p:cNvPr>
          <p:cNvSpPr/>
          <p:nvPr/>
        </p:nvSpPr>
        <p:spPr>
          <a:xfrm>
            <a:off x="4237988" y="5987570"/>
            <a:ext cx="2245809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This is </a:t>
            </a:r>
            <a:r>
              <a:rPr lang="en-GB" b="1" dirty="0">
                <a:solidFill>
                  <a:schemeClr val="tx1"/>
                </a:solidFill>
              </a:rPr>
              <a:t>grass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04F9E80-758A-F147-B04E-E3D09CB022DC}"/>
              </a:ext>
            </a:extLst>
          </p:cNvPr>
          <p:cNvSpPr/>
          <p:nvPr/>
        </p:nvSpPr>
        <p:spPr>
          <a:xfrm>
            <a:off x="7371157" y="2993785"/>
            <a:ext cx="2336801" cy="2336801"/>
          </a:xfrm>
          <a:prstGeom prst="ellipse">
            <a:avLst/>
          </a:prstGeom>
          <a:solidFill>
            <a:srgbClr val="49358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Grass can be either a </a:t>
            </a:r>
            <a:r>
              <a:rPr lang="en-GB" b="1" dirty="0">
                <a:solidFill>
                  <a:schemeClr val="bg1"/>
                </a:solidFill>
              </a:rPr>
              <a:t>garden plant</a:t>
            </a:r>
            <a:r>
              <a:rPr lang="en-GB" dirty="0">
                <a:solidFill>
                  <a:schemeClr val="bg1"/>
                </a:solidFill>
              </a:rPr>
              <a:t> or a </a:t>
            </a:r>
            <a:r>
              <a:rPr lang="en-GB" b="1" dirty="0">
                <a:solidFill>
                  <a:schemeClr val="bg1"/>
                </a:solidFill>
              </a:rPr>
              <a:t>wild plant</a:t>
            </a:r>
            <a:r>
              <a:rPr lang="en-GB" dirty="0">
                <a:solidFill>
                  <a:schemeClr val="bg1"/>
                </a:solidFill>
              </a:rPr>
              <a:t>! </a:t>
            </a:r>
          </a:p>
        </p:txBody>
      </p:sp>
    </p:spTree>
    <p:extLst>
      <p:ext uri="{BB962C8B-B14F-4D97-AF65-F5344CB8AC3E}">
        <p14:creationId xmlns:p14="http://schemas.microsoft.com/office/powerpoint/2010/main" val="117257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utdoor, plant, grass&#10;&#10;Description automatically generated">
            <a:extLst>
              <a:ext uri="{FF2B5EF4-FFF2-40B4-BE49-F238E27FC236}">
                <a16:creationId xmlns:a16="http://schemas.microsoft.com/office/drawing/2014/main" id="{A4D82D7B-8E98-7146-8928-4BB1AAF733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09" y="1948896"/>
            <a:ext cx="7037395" cy="4696696"/>
          </a:xfrm>
          <a:prstGeom prst="roundRect">
            <a:avLst>
              <a:gd name="adj" fmla="val 9747"/>
            </a:avLst>
          </a:prstGeom>
          <a:ln w="38100">
            <a:solidFill>
              <a:srgbClr val="CACAE5"/>
            </a:solidFill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79E3EA9-31EC-BC43-9805-32099F1662C1}"/>
              </a:ext>
            </a:extLst>
          </p:cNvPr>
          <p:cNvSpPr/>
          <p:nvPr/>
        </p:nvSpPr>
        <p:spPr>
          <a:xfrm>
            <a:off x="2969586" y="1634374"/>
            <a:ext cx="4752641" cy="77894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Do you know the name of this plant?</a:t>
            </a:r>
          </a:p>
        </p:txBody>
      </p:sp>
      <p:grpSp>
        <p:nvGrpSpPr>
          <p:cNvPr id="3" name="ICONS">
            <a:extLst>
              <a:ext uri="{FF2B5EF4-FFF2-40B4-BE49-F238E27FC236}">
                <a16:creationId xmlns:a16="http://schemas.microsoft.com/office/drawing/2014/main" id="{6CBE939B-54E6-5B47-B6F4-F59761092F24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4" name="Assessment" hidden="1">
              <a:extLst>
                <a:ext uri="{FF2B5EF4-FFF2-40B4-BE49-F238E27FC236}">
                  <a16:creationId xmlns:a16="http://schemas.microsoft.com/office/drawing/2014/main" id="{2805B1E7-5248-4F45-A4D1-0A870CA0F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5" name="Mental and Oral Starter" hidden="1">
              <a:extLst>
                <a:ext uri="{FF2B5EF4-FFF2-40B4-BE49-F238E27FC236}">
                  <a16:creationId xmlns:a16="http://schemas.microsoft.com/office/drawing/2014/main" id="{34825166-CF13-7D4E-936D-81D271696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Group Work" hidden="1">
              <a:extLst>
                <a:ext uri="{FF2B5EF4-FFF2-40B4-BE49-F238E27FC236}">
                  <a16:creationId xmlns:a16="http://schemas.microsoft.com/office/drawing/2014/main" id="{41619A13-8436-D947-99C0-512A4A2D6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Talking Partners" hidden="1">
              <a:extLst>
                <a:ext uri="{FF2B5EF4-FFF2-40B4-BE49-F238E27FC236}">
                  <a16:creationId xmlns:a16="http://schemas.microsoft.com/office/drawing/2014/main" id="{84F417FF-2D28-B741-BFC6-5145A48CF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Pairs" hidden="1">
              <a:extLst>
                <a:ext uri="{FF2B5EF4-FFF2-40B4-BE49-F238E27FC236}">
                  <a16:creationId xmlns:a16="http://schemas.microsoft.com/office/drawing/2014/main" id="{0C845C2B-21FC-2D4E-9985-E4C7146C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Individual Work" hidden="1">
              <a:extLst>
                <a:ext uri="{FF2B5EF4-FFF2-40B4-BE49-F238E27FC236}">
                  <a16:creationId xmlns:a16="http://schemas.microsoft.com/office/drawing/2014/main" id="{C041E1FA-182A-9042-9BB8-EFD8833ED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0" name="Whole Class">
              <a:extLst>
                <a:ext uri="{FF2B5EF4-FFF2-40B4-BE49-F238E27FC236}">
                  <a16:creationId xmlns:a16="http://schemas.microsoft.com/office/drawing/2014/main" id="{F88C82F8-D1EE-5240-979B-B990E80C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FD89C48-4722-4045-8C82-D921A902665F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Garden Plants</a:t>
            </a:r>
          </a:p>
        </p:txBody>
      </p:sp>
      <p:sp>
        <p:nvSpPr>
          <p:cNvPr id="19" name="woodland txt">
            <a:extLst>
              <a:ext uri="{FF2B5EF4-FFF2-40B4-BE49-F238E27FC236}">
                <a16:creationId xmlns:a16="http://schemas.microsoft.com/office/drawing/2014/main" id="{614D9C52-5C86-C647-87D8-A61313BFAE14}"/>
              </a:ext>
            </a:extLst>
          </p:cNvPr>
          <p:cNvSpPr/>
          <p:nvPr/>
        </p:nvSpPr>
        <p:spPr>
          <a:xfrm>
            <a:off x="3350100" y="6093402"/>
            <a:ext cx="3991612" cy="778944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This is also a type of </a:t>
            </a:r>
            <a:r>
              <a:rPr lang="en-GB" b="1" dirty="0">
                <a:solidFill>
                  <a:schemeClr val="tx1"/>
                </a:solidFill>
              </a:rPr>
              <a:t>grass</a:t>
            </a:r>
            <a:r>
              <a:rPr lang="en-GB" dirty="0">
                <a:solidFill>
                  <a:schemeClr val="tx1"/>
                </a:solidFill>
              </a:rPr>
              <a:t>! Some grass grows</a:t>
            </a:r>
            <a:r>
              <a:rPr lang="en-GB" b="1" dirty="0">
                <a:solidFill>
                  <a:schemeClr val="tx1"/>
                </a:solidFill>
              </a:rPr>
              <a:t> wild.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3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3CA7736-F125-6848-AA03-0F0D3E4323E5}"/>
              </a:ext>
            </a:extLst>
          </p:cNvPr>
          <p:cNvSpPr/>
          <p:nvPr/>
        </p:nvSpPr>
        <p:spPr>
          <a:xfrm>
            <a:off x="2968456" y="2212423"/>
            <a:ext cx="4925282" cy="66206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Do you know the names of these plants?</a:t>
            </a:r>
          </a:p>
        </p:txBody>
      </p:sp>
      <p:grpSp>
        <p:nvGrpSpPr>
          <p:cNvPr id="2" name="ICONS">
            <a:extLst>
              <a:ext uri="{FF2B5EF4-FFF2-40B4-BE49-F238E27FC236}">
                <a16:creationId xmlns:a16="http://schemas.microsoft.com/office/drawing/2014/main" id="{122DCF2D-C64C-3447-A876-E449838E1763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3" name="Assessment" hidden="1">
              <a:extLst>
                <a:ext uri="{FF2B5EF4-FFF2-40B4-BE49-F238E27FC236}">
                  <a16:creationId xmlns:a16="http://schemas.microsoft.com/office/drawing/2014/main" id="{9783C3E3-D89A-034F-AD3A-DE5BCC7A5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4" name="Mental and Oral Starter" hidden="1">
              <a:extLst>
                <a:ext uri="{FF2B5EF4-FFF2-40B4-BE49-F238E27FC236}">
                  <a16:creationId xmlns:a16="http://schemas.microsoft.com/office/drawing/2014/main" id="{9BB94F2F-3A42-E54D-B31C-FB8F90911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Group Work" hidden="1">
              <a:extLst>
                <a:ext uri="{FF2B5EF4-FFF2-40B4-BE49-F238E27FC236}">
                  <a16:creationId xmlns:a16="http://schemas.microsoft.com/office/drawing/2014/main" id="{8C4B2B36-02F4-1D4E-A002-490DFB5BD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6" name="Talking Partners" hidden="1">
              <a:extLst>
                <a:ext uri="{FF2B5EF4-FFF2-40B4-BE49-F238E27FC236}">
                  <a16:creationId xmlns:a16="http://schemas.microsoft.com/office/drawing/2014/main" id="{A6C29570-5453-084C-BF4F-BCEB590DD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Pairs" hidden="1">
              <a:extLst>
                <a:ext uri="{FF2B5EF4-FFF2-40B4-BE49-F238E27FC236}">
                  <a16:creationId xmlns:a16="http://schemas.microsoft.com/office/drawing/2014/main" id="{C560AF01-D7DB-8440-B023-7FD92519C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Individual Work" hidden="1">
              <a:extLst>
                <a:ext uri="{FF2B5EF4-FFF2-40B4-BE49-F238E27FC236}">
                  <a16:creationId xmlns:a16="http://schemas.microsoft.com/office/drawing/2014/main" id="{8129F5AF-56DE-9E44-9861-285B128C1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Whole Class">
              <a:extLst>
                <a:ext uri="{FF2B5EF4-FFF2-40B4-BE49-F238E27FC236}">
                  <a16:creationId xmlns:a16="http://schemas.microsoft.com/office/drawing/2014/main" id="{D359788F-9004-1144-BF47-373588A5C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4738E08-4701-134D-9588-8103E7D9DF00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Wild Plants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E0D02C2-B3BE-0843-8FC6-24B22E1CC563}"/>
              </a:ext>
            </a:extLst>
          </p:cNvPr>
          <p:cNvSpPr/>
          <p:nvPr/>
        </p:nvSpPr>
        <p:spPr>
          <a:xfrm>
            <a:off x="2619246" y="1604151"/>
            <a:ext cx="5453315" cy="662067"/>
          </a:xfrm>
          <a:prstGeom prst="roundRect">
            <a:avLst/>
          </a:prstGeom>
          <a:solidFill>
            <a:srgbClr val="CACAE5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There are lots of different </a:t>
            </a:r>
            <a:r>
              <a:rPr lang="en-GB" b="1" dirty="0">
                <a:solidFill>
                  <a:schemeClr val="tx1"/>
                </a:solidFill>
              </a:rPr>
              <a:t>wild plants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2" name="Picture 21" descr="A field of flowers&#10;&#10;Description automatically generated with medium confidence">
            <a:extLst>
              <a:ext uri="{FF2B5EF4-FFF2-40B4-BE49-F238E27FC236}">
                <a16:creationId xmlns:a16="http://schemas.microsoft.com/office/drawing/2014/main" id="{C613D4E0-4EC8-B94F-A24A-E49BF56E396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097" y="3064893"/>
            <a:ext cx="4374215" cy="2916143"/>
          </a:xfrm>
          <a:prstGeom prst="roundRect">
            <a:avLst>
              <a:gd name="adj" fmla="val 10552"/>
            </a:avLst>
          </a:prstGeom>
          <a:ln w="38100">
            <a:solidFill>
              <a:srgbClr val="CACAE5"/>
            </a:solidFill>
          </a:ln>
        </p:spPr>
      </p:pic>
      <p:pic>
        <p:nvPicPr>
          <p:cNvPr id="24" name="Picture 23" descr="A group of yellow flowers&#10;&#10;Description automatically generated with medium confidence">
            <a:extLst>
              <a:ext uri="{FF2B5EF4-FFF2-40B4-BE49-F238E27FC236}">
                <a16:creationId xmlns:a16="http://schemas.microsoft.com/office/drawing/2014/main" id="{E16F696B-9A06-C849-B067-057392E7FE9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278" y="3064893"/>
            <a:ext cx="4369463" cy="2916142"/>
          </a:xfrm>
          <a:prstGeom prst="roundRect">
            <a:avLst>
              <a:gd name="adj" fmla="val 9747"/>
            </a:avLst>
          </a:prstGeom>
          <a:ln w="38100">
            <a:solidFill>
              <a:srgbClr val="CACAE5"/>
            </a:solidFill>
          </a:ln>
        </p:spPr>
      </p:pic>
      <p:sp>
        <p:nvSpPr>
          <p:cNvPr id="25" name="garden text">
            <a:extLst>
              <a:ext uri="{FF2B5EF4-FFF2-40B4-BE49-F238E27FC236}">
                <a16:creationId xmlns:a16="http://schemas.microsoft.com/office/drawing/2014/main" id="{03D6D409-3587-5343-8A4D-149F38B41728}"/>
              </a:ext>
            </a:extLst>
          </p:cNvPr>
          <p:cNvSpPr/>
          <p:nvPr/>
        </p:nvSpPr>
        <p:spPr>
          <a:xfrm>
            <a:off x="1378455" y="5748509"/>
            <a:ext cx="2898690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dandelions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woodland txt">
            <a:extLst>
              <a:ext uri="{FF2B5EF4-FFF2-40B4-BE49-F238E27FC236}">
                <a16:creationId xmlns:a16="http://schemas.microsoft.com/office/drawing/2014/main" id="{AF627A51-E0BA-C040-BDC0-8A1D8CA142C8}"/>
              </a:ext>
            </a:extLst>
          </p:cNvPr>
          <p:cNvSpPr/>
          <p:nvPr/>
        </p:nvSpPr>
        <p:spPr>
          <a:xfrm>
            <a:off x="6420806" y="5748509"/>
            <a:ext cx="2394795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daisies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A7C9C0-FDD6-9441-8520-BCF69635D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3378" y="6448677"/>
            <a:ext cx="5585052" cy="3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>
              <a:buNone/>
            </a:pPr>
            <a:r>
              <a:rPr lang="en-GB" dirty="0"/>
              <a:t>Where might you see these plants growing?</a:t>
            </a:r>
            <a:endParaRPr lang="en-GB" altLang="en-US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1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field of yellow flowers&#10;&#10;Description automatically generated">
            <a:extLst>
              <a:ext uri="{FF2B5EF4-FFF2-40B4-BE49-F238E27FC236}">
                <a16:creationId xmlns:a16="http://schemas.microsoft.com/office/drawing/2014/main" id="{64EF57DC-E8B9-7449-B3BD-0CB5E2982A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122" y="2644275"/>
            <a:ext cx="4042612" cy="3031959"/>
          </a:xfrm>
          <a:prstGeom prst="roundRect">
            <a:avLst>
              <a:gd name="adj" fmla="val 8733"/>
            </a:avLst>
          </a:prstGeom>
          <a:ln w="38100">
            <a:solidFill>
              <a:srgbClr val="CACAE5"/>
            </a:solidFill>
          </a:ln>
        </p:spPr>
      </p:pic>
      <p:pic>
        <p:nvPicPr>
          <p:cNvPr id="14" name="Picture 13" descr="A close-up of some plants&#10;&#10;Description automatically generated with low confidence">
            <a:extLst>
              <a:ext uri="{FF2B5EF4-FFF2-40B4-BE49-F238E27FC236}">
                <a16:creationId xmlns:a16="http://schemas.microsoft.com/office/drawing/2014/main" id="{9B4927B9-4BB5-C644-A433-A1252B17B3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934" y="2660167"/>
            <a:ext cx="4519188" cy="3016067"/>
          </a:xfrm>
          <a:prstGeom prst="roundRect">
            <a:avLst>
              <a:gd name="adj" fmla="val 8209"/>
            </a:avLst>
          </a:prstGeom>
          <a:ln w="38100">
            <a:solidFill>
              <a:srgbClr val="CACAE5"/>
            </a:solidFill>
          </a:ln>
        </p:spPr>
      </p:pic>
      <p:grpSp>
        <p:nvGrpSpPr>
          <p:cNvPr id="2" name="ICONS">
            <a:extLst>
              <a:ext uri="{FF2B5EF4-FFF2-40B4-BE49-F238E27FC236}">
                <a16:creationId xmlns:a16="http://schemas.microsoft.com/office/drawing/2014/main" id="{122DCF2D-C64C-3447-A876-E449838E1763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3" name="Assessment" hidden="1">
              <a:extLst>
                <a:ext uri="{FF2B5EF4-FFF2-40B4-BE49-F238E27FC236}">
                  <a16:creationId xmlns:a16="http://schemas.microsoft.com/office/drawing/2014/main" id="{9783C3E3-D89A-034F-AD3A-DE5BCC7A5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4" name="Mental and Oral Starter" hidden="1">
              <a:extLst>
                <a:ext uri="{FF2B5EF4-FFF2-40B4-BE49-F238E27FC236}">
                  <a16:creationId xmlns:a16="http://schemas.microsoft.com/office/drawing/2014/main" id="{9BB94F2F-3A42-E54D-B31C-FB8F90911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Group Work" hidden="1">
              <a:extLst>
                <a:ext uri="{FF2B5EF4-FFF2-40B4-BE49-F238E27FC236}">
                  <a16:creationId xmlns:a16="http://schemas.microsoft.com/office/drawing/2014/main" id="{8C4B2B36-02F4-1D4E-A002-490DFB5BD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6" name="Talking Partners" hidden="1">
              <a:extLst>
                <a:ext uri="{FF2B5EF4-FFF2-40B4-BE49-F238E27FC236}">
                  <a16:creationId xmlns:a16="http://schemas.microsoft.com/office/drawing/2014/main" id="{A6C29570-5453-084C-BF4F-BCEB590DD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Pairs" hidden="1">
              <a:extLst>
                <a:ext uri="{FF2B5EF4-FFF2-40B4-BE49-F238E27FC236}">
                  <a16:creationId xmlns:a16="http://schemas.microsoft.com/office/drawing/2014/main" id="{C560AF01-D7DB-8440-B023-7FD92519C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Individual Work" hidden="1">
              <a:extLst>
                <a:ext uri="{FF2B5EF4-FFF2-40B4-BE49-F238E27FC236}">
                  <a16:creationId xmlns:a16="http://schemas.microsoft.com/office/drawing/2014/main" id="{8129F5AF-56DE-9E44-9861-285B128C1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Whole Class">
              <a:extLst>
                <a:ext uri="{FF2B5EF4-FFF2-40B4-BE49-F238E27FC236}">
                  <a16:creationId xmlns:a16="http://schemas.microsoft.com/office/drawing/2014/main" id="{D359788F-9004-1144-BF47-373588A5C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4738E08-4701-134D-9588-8103E7D9DF00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Wild Plants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E0D02C2-B3BE-0843-8FC6-24B22E1CC563}"/>
              </a:ext>
            </a:extLst>
          </p:cNvPr>
          <p:cNvSpPr/>
          <p:nvPr/>
        </p:nvSpPr>
        <p:spPr>
          <a:xfrm>
            <a:off x="2827800" y="1639380"/>
            <a:ext cx="5036209" cy="77894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Do you know the names of these plants?</a:t>
            </a:r>
          </a:p>
        </p:txBody>
      </p:sp>
      <p:sp>
        <p:nvSpPr>
          <p:cNvPr id="25" name="garden text">
            <a:extLst>
              <a:ext uri="{FF2B5EF4-FFF2-40B4-BE49-F238E27FC236}">
                <a16:creationId xmlns:a16="http://schemas.microsoft.com/office/drawing/2014/main" id="{03D6D409-3587-5343-8A4D-149F38B41728}"/>
              </a:ext>
            </a:extLst>
          </p:cNvPr>
          <p:cNvSpPr/>
          <p:nvPr/>
        </p:nvSpPr>
        <p:spPr>
          <a:xfrm>
            <a:off x="1506083" y="5400389"/>
            <a:ext cx="2898690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buttercups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woodland txt">
            <a:extLst>
              <a:ext uri="{FF2B5EF4-FFF2-40B4-BE49-F238E27FC236}">
                <a16:creationId xmlns:a16="http://schemas.microsoft.com/office/drawing/2014/main" id="{AF627A51-E0BA-C040-BDC0-8A1D8CA142C8}"/>
              </a:ext>
            </a:extLst>
          </p:cNvPr>
          <p:cNvSpPr/>
          <p:nvPr/>
        </p:nvSpPr>
        <p:spPr>
          <a:xfrm>
            <a:off x="6420807" y="5404676"/>
            <a:ext cx="2394795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These are </a:t>
            </a:r>
            <a:r>
              <a:rPr lang="en-GB" b="1" dirty="0">
                <a:solidFill>
                  <a:schemeClr val="tx1"/>
                </a:solidFill>
              </a:rPr>
              <a:t>nettles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A7C9C0-FDD6-9441-8520-BCF69635D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319" y="6391594"/>
            <a:ext cx="4892481" cy="3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>
              <a:buNone/>
            </a:pPr>
            <a:r>
              <a:rPr lang="en-GB" dirty="0"/>
              <a:t>How would you describe these plants?</a:t>
            </a:r>
            <a:endParaRPr lang="en-GB" altLang="en-US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0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CONS">
            <a:extLst>
              <a:ext uri="{FF2B5EF4-FFF2-40B4-BE49-F238E27FC236}">
                <a16:creationId xmlns:a16="http://schemas.microsoft.com/office/drawing/2014/main" id="{122DCF2D-C64C-3447-A876-E449838E1763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3" name="Assessment" hidden="1">
              <a:extLst>
                <a:ext uri="{FF2B5EF4-FFF2-40B4-BE49-F238E27FC236}">
                  <a16:creationId xmlns:a16="http://schemas.microsoft.com/office/drawing/2014/main" id="{9783C3E3-D89A-034F-AD3A-DE5BCC7A5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4" name="Mental and Oral Starter" hidden="1">
              <a:extLst>
                <a:ext uri="{FF2B5EF4-FFF2-40B4-BE49-F238E27FC236}">
                  <a16:creationId xmlns:a16="http://schemas.microsoft.com/office/drawing/2014/main" id="{9BB94F2F-3A42-E54D-B31C-FB8F90911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Group Work" hidden="1">
              <a:extLst>
                <a:ext uri="{FF2B5EF4-FFF2-40B4-BE49-F238E27FC236}">
                  <a16:creationId xmlns:a16="http://schemas.microsoft.com/office/drawing/2014/main" id="{8C4B2B36-02F4-1D4E-A002-490DFB5BD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6" name="Talking Partners" hidden="1">
              <a:extLst>
                <a:ext uri="{FF2B5EF4-FFF2-40B4-BE49-F238E27FC236}">
                  <a16:creationId xmlns:a16="http://schemas.microsoft.com/office/drawing/2014/main" id="{A6C29570-5453-084C-BF4F-BCEB590DD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Pairs" hidden="1">
              <a:extLst>
                <a:ext uri="{FF2B5EF4-FFF2-40B4-BE49-F238E27FC236}">
                  <a16:creationId xmlns:a16="http://schemas.microsoft.com/office/drawing/2014/main" id="{C560AF01-D7DB-8440-B023-7FD92519C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Individual Work" hidden="1">
              <a:extLst>
                <a:ext uri="{FF2B5EF4-FFF2-40B4-BE49-F238E27FC236}">
                  <a16:creationId xmlns:a16="http://schemas.microsoft.com/office/drawing/2014/main" id="{8129F5AF-56DE-9E44-9861-285B128C1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Whole Class">
              <a:extLst>
                <a:ext uri="{FF2B5EF4-FFF2-40B4-BE49-F238E27FC236}">
                  <a16:creationId xmlns:a16="http://schemas.microsoft.com/office/drawing/2014/main" id="{D359788F-9004-1144-BF47-373588A5C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4738E08-4701-134D-9588-8103E7D9DF00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Wild Plants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E0D02C2-B3BE-0843-8FC6-24B22E1CC563}"/>
              </a:ext>
            </a:extLst>
          </p:cNvPr>
          <p:cNvSpPr/>
          <p:nvPr/>
        </p:nvSpPr>
        <p:spPr>
          <a:xfrm>
            <a:off x="2827800" y="1639380"/>
            <a:ext cx="5036209" cy="77894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Do you know the names of these plants?</a:t>
            </a:r>
          </a:p>
        </p:txBody>
      </p:sp>
      <p:pic>
        <p:nvPicPr>
          <p:cNvPr id="13" name="Picture 12" descr="A picture containing outdoor, plant, vegetable&#10;&#10;Description automatically generated">
            <a:extLst>
              <a:ext uri="{FF2B5EF4-FFF2-40B4-BE49-F238E27FC236}">
                <a16:creationId xmlns:a16="http://schemas.microsoft.com/office/drawing/2014/main" id="{54228B20-CA7A-6948-906C-183D1D9D753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0950" y="2646325"/>
            <a:ext cx="4306606" cy="2911640"/>
          </a:xfrm>
          <a:prstGeom prst="roundRect">
            <a:avLst>
              <a:gd name="adj" fmla="val 7938"/>
            </a:avLst>
          </a:prstGeom>
          <a:ln w="38100">
            <a:solidFill>
              <a:srgbClr val="CACAE5"/>
            </a:solidFill>
          </a:ln>
        </p:spPr>
      </p:pic>
      <p:pic>
        <p:nvPicPr>
          <p:cNvPr id="16" name="Picture 15" descr="A picture containing outdoor, grass, plant, flower&#10;&#10;Description automatically generated">
            <a:extLst>
              <a:ext uri="{FF2B5EF4-FFF2-40B4-BE49-F238E27FC236}">
                <a16:creationId xmlns:a16="http://schemas.microsoft.com/office/drawing/2014/main" id="{5815C20A-52F7-5B4B-96A0-E0ADB340B01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911" y="2646325"/>
            <a:ext cx="4367460" cy="2911640"/>
          </a:xfrm>
          <a:prstGeom prst="roundRect">
            <a:avLst>
              <a:gd name="adj" fmla="val 8045"/>
            </a:avLst>
          </a:prstGeom>
          <a:ln w="38100">
            <a:solidFill>
              <a:srgbClr val="CACAE5"/>
            </a:solidFill>
          </a:ln>
        </p:spPr>
      </p:pic>
      <p:sp>
        <p:nvSpPr>
          <p:cNvPr id="25" name="garden text">
            <a:extLst>
              <a:ext uri="{FF2B5EF4-FFF2-40B4-BE49-F238E27FC236}">
                <a16:creationId xmlns:a16="http://schemas.microsoft.com/office/drawing/2014/main" id="{03D6D409-3587-5343-8A4D-149F38B41728}"/>
              </a:ext>
            </a:extLst>
          </p:cNvPr>
          <p:cNvSpPr/>
          <p:nvPr/>
        </p:nvSpPr>
        <p:spPr>
          <a:xfrm>
            <a:off x="2207238" y="5329726"/>
            <a:ext cx="2002806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This is </a:t>
            </a:r>
            <a:r>
              <a:rPr lang="en-GB" b="1" dirty="0">
                <a:solidFill>
                  <a:schemeClr val="tx1"/>
                </a:solidFill>
              </a:rPr>
              <a:t>clover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woodland txt">
            <a:extLst>
              <a:ext uri="{FF2B5EF4-FFF2-40B4-BE49-F238E27FC236}">
                <a16:creationId xmlns:a16="http://schemas.microsoft.com/office/drawing/2014/main" id="{AF627A51-E0BA-C040-BDC0-8A1D8CA142C8}"/>
              </a:ext>
            </a:extLst>
          </p:cNvPr>
          <p:cNvSpPr/>
          <p:nvPr/>
        </p:nvSpPr>
        <p:spPr>
          <a:xfrm>
            <a:off x="6794846" y="5320914"/>
            <a:ext cx="1778813" cy="465052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This is </a:t>
            </a:r>
            <a:r>
              <a:rPr lang="en-GB" b="1" dirty="0">
                <a:solidFill>
                  <a:schemeClr val="tx1"/>
                </a:solidFill>
              </a:rPr>
              <a:t>ivy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4" name="garden text">
            <a:extLst>
              <a:ext uri="{FF2B5EF4-FFF2-40B4-BE49-F238E27FC236}">
                <a16:creationId xmlns:a16="http://schemas.microsoft.com/office/drawing/2014/main" id="{1D3B9930-DE8E-2249-8EE0-D0DB98BBE2BD}"/>
              </a:ext>
            </a:extLst>
          </p:cNvPr>
          <p:cNvSpPr/>
          <p:nvPr/>
        </p:nvSpPr>
        <p:spPr>
          <a:xfrm>
            <a:off x="5625667" y="6025225"/>
            <a:ext cx="4115653" cy="835338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Like grass, ivy can be either a </a:t>
            </a:r>
            <a:r>
              <a:rPr lang="en-GB" b="1" dirty="0">
                <a:solidFill>
                  <a:schemeClr val="tx1"/>
                </a:solidFill>
              </a:rPr>
              <a:t>wild plant </a:t>
            </a:r>
            <a:r>
              <a:rPr lang="en-GB" dirty="0">
                <a:solidFill>
                  <a:schemeClr val="tx1"/>
                </a:solidFill>
              </a:rPr>
              <a:t>or a </a:t>
            </a:r>
            <a:r>
              <a:rPr lang="en-GB" b="1" dirty="0">
                <a:solidFill>
                  <a:schemeClr val="tx1"/>
                </a:solidFill>
              </a:rPr>
              <a:t>garden plant.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1" name="garden text">
            <a:extLst>
              <a:ext uri="{FF2B5EF4-FFF2-40B4-BE49-F238E27FC236}">
                <a16:creationId xmlns:a16="http://schemas.microsoft.com/office/drawing/2014/main" id="{666A14C8-0B2F-B943-BEAF-9244C0007E20}"/>
              </a:ext>
            </a:extLst>
          </p:cNvPr>
          <p:cNvSpPr/>
          <p:nvPr/>
        </p:nvSpPr>
        <p:spPr>
          <a:xfrm>
            <a:off x="2397912" y="6025225"/>
            <a:ext cx="2947992" cy="835338"/>
          </a:xfrm>
          <a:prstGeom prst="roundRect">
            <a:avLst>
              <a:gd name="adj" fmla="val 50000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Where might you see ivy growing </a:t>
            </a:r>
            <a:r>
              <a:rPr lang="en-GB" b="1" dirty="0">
                <a:solidFill>
                  <a:schemeClr val="tx1"/>
                </a:solidFill>
              </a:rPr>
              <a:t>wild</a:t>
            </a:r>
            <a:r>
              <a:rPr lang="en-GB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8" name="Picture 17" descr="A picture containing plant&#10;&#10;Description automatically generated">
            <a:extLst>
              <a:ext uri="{FF2B5EF4-FFF2-40B4-BE49-F238E27FC236}">
                <a16:creationId xmlns:a16="http://schemas.microsoft.com/office/drawing/2014/main" id="{827AC40E-1F65-D942-A55A-5AF235DCA1E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2195"/>
          <a:stretch/>
        </p:blipFill>
        <p:spPr>
          <a:xfrm>
            <a:off x="749739" y="5661691"/>
            <a:ext cx="2002806" cy="1368716"/>
          </a:xfrm>
          <a:prstGeom prst="rect">
            <a:avLst/>
          </a:prstGeom>
        </p:spPr>
      </p:pic>
      <p:pic>
        <p:nvPicPr>
          <p:cNvPr id="21" name="Picture 20" descr="A close up of a leaf&#10;&#10;Description automatically generated">
            <a:extLst>
              <a:ext uri="{FF2B5EF4-FFF2-40B4-BE49-F238E27FC236}">
                <a16:creationId xmlns:a16="http://schemas.microsoft.com/office/drawing/2014/main" id="{D12C1F8F-D958-5E43-A0EE-56E70E02DAB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9054"/>
          <a:stretch/>
        </p:blipFill>
        <p:spPr>
          <a:xfrm>
            <a:off x="1105541" y="1338442"/>
            <a:ext cx="1064281" cy="10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6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4" grpId="0" animBg="1"/>
      <p:bldP spid="24" grpId="1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86B524D2-6509-344F-BB86-6400CD098E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61" y="2923082"/>
            <a:ext cx="9272261" cy="3944450"/>
          </a:xfrm>
          <a:prstGeom prst="roundRect">
            <a:avLst>
              <a:gd name="adj" fmla="val 4655"/>
            </a:avLst>
          </a:prstGeom>
        </p:spPr>
      </p:pic>
      <p:pic>
        <p:nvPicPr>
          <p:cNvPr id="25" name="Picture 24" descr="A close up of a plant&#10;&#10;Description automatically generated with medium confidence">
            <a:extLst>
              <a:ext uri="{FF2B5EF4-FFF2-40B4-BE49-F238E27FC236}">
                <a16:creationId xmlns:a16="http://schemas.microsoft.com/office/drawing/2014/main" id="{617C1DEF-ABB3-7744-9C15-76356A7049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02" y="2449629"/>
            <a:ext cx="9536655" cy="4401534"/>
          </a:xfrm>
          <a:prstGeom prst="rect">
            <a:avLst/>
          </a:prstGeom>
        </p:spPr>
      </p:pic>
      <p:grpSp>
        <p:nvGrpSpPr>
          <p:cNvPr id="2" name="ICONS">
            <a:extLst>
              <a:ext uri="{FF2B5EF4-FFF2-40B4-BE49-F238E27FC236}">
                <a16:creationId xmlns:a16="http://schemas.microsoft.com/office/drawing/2014/main" id="{5C7F31B7-DF14-4349-A6E4-2BD0514D82F3}"/>
              </a:ext>
            </a:extLst>
          </p:cNvPr>
          <p:cNvGrpSpPr/>
          <p:nvPr/>
        </p:nvGrpSpPr>
        <p:grpSpPr>
          <a:xfrm>
            <a:off x="8919916" y="638330"/>
            <a:ext cx="1238498" cy="864000"/>
            <a:chOff x="7480751" y="621486"/>
            <a:chExt cx="1238498" cy="864000"/>
          </a:xfrm>
        </p:grpSpPr>
        <p:pic>
          <p:nvPicPr>
            <p:cNvPr id="3" name="Assessment" hidden="1">
              <a:extLst>
                <a:ext uri="{FF2B5EF4-FFF2-40B4-BE49-F238E27FC236}">
                  <a16:creationId xmlns:a16="http://schemas.microsoft.com/office/drawing/2014/main" id="{81869AD3-3508-4A4E-9B1B-DFCDD7946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4" name="Mental and Oral Starter" hidden="1">
              <a:extLst>
                <a:ext uri="{FF2B5EF4-FFF2-40B4-BE49-F238E27FC236}">
                  <a16:creationId xmlns:a16="http://schemas.microsoft.com/office/drawing/2014/main" id="{C6579BA6-4EC4-2C43-AA54-449861F9A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Group Work" hidden="1">
              <a:extLst>
                <a:ext uri="{FF2B5EF4-FFF2-40B4-BE49-F238E27FC236}">
                  <a16:creationId xmlns:a16="http://schemas.microsoft.com/office/drawing/2014/main" id="{513E75C3-D434-0F45-B519-2AEE40D89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6" name="Talking Partners" hidden="1">
              <a:extLst>
                <a:ext uri="{FF2B5EF4-FFF2-40B4-BE49-F238E27FC236}">
                  <a16:creationId xmlns:a16="http://schemas.microsoft.com/office/drawing/2014/main" id="{97F5C351-A4B6-9B41-85BC-9FAACBCAB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7" name="Pairs" hidden="1">
              <a:extLst>
                <a:ext uri="{FF2B5EF4-FFF2-40B4-BE49-F238E27FC236}">
                  <a16:creationId xmlns:a16="http://schemas.microsoft.com/office/drawing/2014/main" id="{69097410-775D-C948-8290-A7E0B66B3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8" name="Individual Work" hidden="1">
              <a:extLst>
                <a:ext uri="{FF2B5EF4-FFF2-40B4-BE49-F238E27FC236}">
                  <a16:creationId xmlns:a16="http://schemas.microsoft.com/office/drawing/2014/main" id="{5E175A11-335B-2242-9CA0-57E7ECFD6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9" name="Whole Class">
              <a:extLst>
                <a:ext uri="{FF2B5EF4-FFF2-40B4-BE49-F238E27FC236}">
                  <a16:creationId xmlns:a16="http://schemas.microsoft.com/office/drawing/2014/main" id="{56C9DA1B-913D-CE42-9149-047F4BB5A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E265D2F-C3F7-9A42-9513-574DB66FCDDA}"/>
              </a:ext>
            </a:extLst>
          </p:cNvPr>
          <p:cNvSpPr/>
          <p:nvPr/>
        </p:nvSpPr>
        <p:spPr>
          <a:xfrm>
            <a:off x="884238" y="865188"/>
            <a:ext cx="8923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Types of Plants</a:t>
            </a:r>
          </a:p>
        </p:txBody>
      </p:sp>
      <p:sp>
        <p:nvSpPr>
          <p:cNvPr id="17" name="garden text">
            <a:extLst>
              <a:ext uri="{FF2B5EF4-FFF2-40B4-BE49-F238E27FC236}">
                <a16:creationId xmlns:a16="http://schemas.microsoft.com/office/drawing/2014/main" id="{7DA9C38E-4109-9447-82AA-3E76EC6FC18A}"/>
              </a:ext>
            </a:extLst>
          </p:cNvPr>
          <p:cNvSpPr/>
          <p:nvPr/>
        </p:nvSpPr>
        <p:spPr>
          <a:xfrm>
            <a:off x="979025" y="4847181"/>
            <a:ext cx="2344643" cy="1550220"/>
          </a:xfrm>
          <a:prstGeom prst="roundRect">
            <a:avLst>
              <a:gd name="adj" fmla="val 9569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 </a:t>
            </a:r>
            <a:r>
              <a:rPr lang="en-GB" b="1" dirty="0">
                <a:solidFill>
                  <a:schemeClr val="tx1"/>
                </a:solidFill>
              </a:rPr>
              <a:t>wild plant</a:t>
            </a:r>
            <a:r>
              <a:rPr lang="en-GB" dirty="0">
                <a:solidFill>
                  <a:schemeClr val="tx1"/>
                </a:solidFill>
              </a:rPr>
              <a:t> is a plant that grows without help from people. </a:t>
            </a:r>
          </a:p>
        </p:txBody>
      </p:sp>
      <p:sp>
        <p:nvSpPr>
          <p:cNvPr id="18" name="garden text">
            <a:extLst>
              <a:ext uri="{FF2B5EF4-FFF2-40B4-BE49-F238E27FC236}">
                <a16:creationId xmlns:a16="http://schemas.microsoft.com/office/drawing/2014/main" id="{FF1E16E6-2169-F142-B543-44D0251EC891}"/>
              </a:ext>
            </a:extLst>
          </p:cNvPr>
          <p:cNvSpPr/>
          <p:nvPr/>
        </p:nvSpPr>
        <p:spPr>
          <a:xfrm>
            <a:off x="4088786" y="5372079"/>
            <a:ext cx="2526201" cy="1193275"/>
          </a:xfrm>
          <a:prstGeom prst="roundRect">
            <a:avLst>
              <a:gd name="adj" fmla="val 7177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 </a:t>
            </a:r>
            <a:r>
              <a:rPr lang="en-GB" b="1" dirty="0">
                <a:solidFill>
                  <a:schemeClr val="tx1"/>
                </a:solidFill>
              </a:rPr>
              <a:t>garden plant</a:t>
            </a:r>
            <a:r>
              <a:rPr lang="en-GB" dirty="0">
                <a:solidFill>
                  <a:schemeClr val="tx1"/>
                </a:solidFill>
              </a:rPr>
              <a:t> is planted and looked after by people. 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CE68497-2359-5A44-B966-905E40EF8195}"/>
              </a:ext>
            </a:extLst>
          </p:cNvPr>
          <p:cNvSpPr/>
          <p:nvPr/>
        </p:nvSpPr>
        <p:spPr>
          <a:xfrm>
            <a:off x="2436458" y="1689289"/>
            <a:ext cx="5960567" cy="8772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ACA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are </a:t>
            </a:r>
            <a:r>
              <a:rPr lang="en-GB" b="1" dirty="0">
                <a:solidFill>
                  <a:schemeClr val="tx1"/>
                </a:solidFill>
              </a:rPr>
              <a:t>wild plants</a:t>
            </a:r>
            <a:r>
              <a:rPr lang="en-GB" dirty="0">
                <a:solidFill>
                  <a:schemeClr val="tx1"/>
                </a:solidFill>
              </a:rPr>
              <a:t>? What are </a:t>
            </a:r>
            <a:r>
              <a:rPr lang="en-GB" b="1" dirty="0">
                <a:solidFill>
                  <a:schemeClr val="tx1"/>
                </a:solidFill>
              </a:rPr>
              <a:t>garden plants</a:t>
            </a:r>
            <a:r>
              <a:rPr lang="en-GB" dirty="0">
                <a:solidFill>
                  <a:schemeClr val="tx1"/>
                </a:solidFill>
              </a:rPr>
              <a:t>?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Can you remember the name of any?</a:t>
            </a:r>
          </a:p>
        </p:txBody>
      </p:sp>
      <p:pic>
        <p:nvPicPr>
          <p:cNvPr id="16" name="Picture 15" descr="A picture containing outdoor, plant, vegetable&#10;&#10;Description automatically generated">
            <a:extLst>
              <a:ext uri="{FF2B5EF4-FFF2-40B4-BE49-F238E27FC236}">
                <a16:creationId xmlns:a16="http://schemas.microsoft.com/office/drawing/2014/main" id="{E850FCFF-5B4E-EC48-A1BA-A035BCE4751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2819" y="2201591"/>
            <a:ext cx="2526201" cy="2530870"/>
          </a:xfrm>
          <a:prstGeom prst="ellipse">
            <a:avLst/>
          </a:prstGeom>
          <a:ln w="44450">
            <a:solidFill>
              <a:srgbClr val="CACAE5"/>
            </a:solidFill>
          </a:ln>
        </p:spPr>
      </p:pic>
      <p:sp>
        <p:nvSpPr>
          <p:cNvPr id="19" name="garden text">
            <a:extLst>
              <a:ext uri="{FF2B5EF4-FFF2-40B4-BE49-F238E27FC236}">
                <a16:creationId xmlns:a16="http://schemas.microsoft.com/office/drawing/2014/main" id="{D4171A5C-8AB5-CB46-9DB5-911DEAC134BF}"/>
              </a:ext>
            </a:extLst>
          </p:cNvPr>
          <p:cNvSpPr/>
          <p:nvPr/>
        </p:nvSpPr>
        <p:spPr>
          <a:xfrm>
            <a:off x="7238176" y="4938190"/>
            <a:ext cx="2587575" cy="1193274"/>
          </a:xfrm>
          <a:prstGeom prst="roundRect">
            <a:avLst>
              <a:gd name="adj" fmla="val 9178"/>
            </a:avLst>
          </a:prstGeom>
          <a:solidFill>
            <a:srgbClr val="CACAE4"/>
          </a:solidFill>
          <a:ln w="38100">
            <a:solidFill>
              <a:srgbClr val="4A3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Some plants can be wild plants and garden plants.</a:t>
            </a:r>
          </a:p>
        </p:txBody>
      </p:sp>
      <p:pic>
        <p:nvPicPr>
          <p:cNvPr id="27" name="Picture 26" descr="A field of yellow flowers&#10;&#10;Description automatically generated">
            <a:extLst>
              <a:ext uri="{FF2B5EF4-FFF2-40B4-BE49-F238E27FC236}">
                <a16:creationId xmlns:a16="http://schemas.microsoft.com/office/drawing/2014/main" id="{F765E95B-A7DA-2D4A-A63D-2831824D889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430" y="2169578"/>
            <a:ext cx="2526201" cy="2528828"/>
          </a:xfrm>
          <a:prstGeom prst="ellipse">
            <a:avLst/>
          </a:prstGeom>
          <a:ln w="38100">
            <a:solidFill>
              <a:srgbClr val="CACAE5"/>
            </a:solidFill>
          </a:ln>
        </p:spPr>
      </p:pic>
      <p:pic>
        <p:nvPicPr>
          <p:cNvPr id="29" name="Picture 28" descr="A group of pink flowers&#10;&#10;Description automatically generated with medium confidence">
            <a:extLst>
              <a:ext uri="{FF2B5EF4-FFF2-40B4-BE49-F238E27FC236}">
                <a16:creationId xmlns:a16="http://schemas.microsoft.com/office/drawing/2014/main" id="{663A7044-80AF-D34F-8520-6179D3009DA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2117" y="2672978"/>
            <a:ext cx="2587575" cy="2584614"/>
          </a:xfrm>
          <a:prstGeom prst="ellipse">
            <a:avLst/>
          </a:prstGeom>
          <a:ln w="38100">
            <a:solidFill>
              <a:srgbClr val="CACAE5"/>
            </a:solidFill>
          </a:ln>
        </p:spPr>
      </p:pic>
    </p:spTree>
    <p:extLst>
      <p:ext uri="{BB962C8B-B14F-4D97-AF65-F5344CB8AC3E}">
        <p14:creationId xmlns:p14="http://schemas.microsoft.com/office/powerpoint/2010/main" val="33707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lanIt Science Presentation Template.pptx" id="{3E0CB02D-D9B1-4BEA-A461-52EA6641E47D}" vid="{AD876080-6B09-4EB9-B031-D0FB13EDFD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1247</TotalTime>
  <Words>488</Words>
  <Application>Microsoft Office PowerPoint</Application>
  <PresentationFormat>Custom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Twinkl Twinkl</dc:creator>
  <cp:lastModifiedBy>Haseeb Mahmood</cp:lastModifiedBy>
  <cp:revision>138</cp:revision>
  <dcterms:created xsi:type="dcterms:W3CDTF">2021-08-02T07:53:35Z</dcterms:created>
  <dcterms:modified xsi:type="dcterms:W3CDTF">2025-06-06T13:34:01Z</dcterms:modified>
</cp:coreProperties>
</file>